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389" r:id="rId2"/>
    <p:sldId id="286" r:id="rId3"/>
    <p:sldId id="438" r:id="rId4"/>
    <p:sldId id="441" r:id="rId5"/>
    <p:sldId id="287" r:id="rId6"/>
    <p:sldId id="456" r:id="rId7"/>
    <p:sldId id="370" r:id="rId8"/>
    <p:sldId id="373" r:id="rId9"/>
    <p:sldId id="371" r:id="rId10"/>
    <p:sldId id="285" r:id="rId11"/>
    <p:sldId id="292" r:id="rId12"/>
    <p:sldId id="293" r:id="rId13"/>
    <p:sldId id="443" r:id="rId14"/>
    <p:sldId id="294" r:id="rId15"/>
    <p:sldId id="415" r:id="rId16"/>
    <p:sldId id="295" r:id="rId17"/>
    <p:sldId id="296" r:id="rId18"/>
    <p:sldId id="297" r:id="rId19"/>
    <p:sldId id="445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298" r:id="rId28"/>
    <p:sldId id="299" r:id="rId29"/>
    <p:sldId id="439" r:id="rId30"/>
    <p:sldId id="301" r:id="rId31"/>
    <p:sldId id="375" r:id="rId32"/>
    <p:sldId id="302" r:id="rId33"/>
    <p:sldId id="455" r:id="rId34"/>
    <p:sldId id="377" r:id="rId35"/>
    <p:sldId id="304" r:id="rId36"/>
    <p:sldId id="457" r:id="rId37"/>
    <p:sldId id="458" r:id="rId38"/>
    <p:sldId id="305" r:id="rId39"/>
    <p:sldId id="378" r:id="rId40"/>
    <p:sldId id="417" r:id="rId41"/>
    <p:sldId id="440" r:id="rId42"/>
    <p:sldId id="379" r:id="rId43"/>
    <p:sldId id="380" r:id="rId44"/>
    <p:sldId id="416" r:id="rId45"/>
    <p:sldId id="381" r:id="rId46"/>
    <p:sldId id="308" r:id="rId47"/>
    <p:sldId id="447" r:id="rId48"/>
    <p:sldId id="436" r:id="rId49"/>
    <p:sldId id="384" r:id="rId50"/>
    <p:sldId id="382" r:id="rId51"/>
    <p:sldId id="310" r:id="rId52"/>
    <p:sldId id="311" r:id="rId53"/>
    <p:sldId id="314" r:id="rId54"/>
    <p:sldId id="385" r:id="rId55"/>
    <p:sldId id="315" r:id="rId56"/>
    <p:sldId id="316" r:id="rId57"/>
    <p:sldId id="318" r:id="rId58"/>
    <p:sldId id="414" r:id="rId59"/>
    <p:sldId id="387" r:id="rId60"/>
    <p:sldId id="420" r:id="rId61"/>
    <p:sldId id="422" r:id="rId62"/>
    <p:sldId id="423" r:id="rId63"/>
    <p:sldId id="424" r:id="rId64"/>
    <p:sldId id="435" r:id="rId65"/>
    <p:sldId id="425" r:id="rId66"/>
    <p:sldId id="413" r:id="rId67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FF"/>
    <a:srgbClr val="FF0000"/>
    <a:srgbClr val="CC66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108" y="24"/>
      </p:cViewPr>
      <p:guideLst>
        <p:guide orient="horz" pos="1588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pPr>
              <a:defRPr/>
            </a:pPr>
            <a:fld id="{5E6D03FA-E511-4C7D-8EDD-65FCB190A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06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pPr>
              <a:defRPr/>
            </a:pPr>
            <a:fld id="{7EA30CE5-C70C-483E-AABB-8A429F38B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029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E9D867-99B1-4963-A474-A9393F5E7205}" type="slidenum">
              <a:rPr lang="en-US" smtClean="0">
                <a:latin typeface="Helvetica" pitchFamily="34" charset="0"/>
              </a:rPr>
              <a:pPr/>
              <a:t>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50F5C1-3326-4500-B3CA-98DEDBA34963}" type="slidenum">
              <a:rPr lang="en-US" smtClean="0">
                <a:latin typeface="Helvetica" pitchFamily="34" charset="0"/>
              </a:rPr>
              <a:pPr/>
              <a:t>12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9690A-8F81-4F4A-B662-9CD2AC99F552}" type="slidenum">
              <a:rPr lang="en-US" smtClean="0">
                <a:latin typeface="Helvetica" pitchFamily="34" charset="0"/>
              </a:rPr>
              <a:pPr/>
              <a:t>14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312BC-5971-4C9F-8130-C4B8DE608156}" type="slidenum">
              <a:rPr lang="en-US" smtClean="0">
                <a:latin typeface="Helvetica" pitchFamily="34" charset="0"/>
              </a:rPr>
              <a:pPr/>
              <a:t>15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16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94F133-F4E7-4ECA-99C5-3A7363F5018D}" type="slidenum">
              <a:rPr lang="en-US" smtClean="0">
                <a:latin typeface="Helvetica" pitchFamily="34" charset="0"/>
              </a:rPr>
              <a:pPr/>
              <a:t>17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7AECE-660A-45F6-B69C-6A8D349FCDA8}" type="slidenum">
              <a:rPr lang="en-US" smtClean="0">
                <a:latin typeface="Helvetica" pitchFamily="34" charset="0"/>
              </a:rPr>
              <a:pPr/>
              <a:t>18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432FD-03C3-415A-BAB8-AD22F8C19F2F}" type="slidenum">
              <a:rPr lang="en-US" smtClean="0">
                <a:latin typeface="Helvetica" pitchFamily="34" charset="0"/>
              </a:rPr>
              <a:pPr/>
              <a:t>20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38C09E-8540-466F-81C7-CECC0B6943F9}" type="slidenum">
              <a:rPr lang="en-US" smtClean="0">
                <a:latin typeface="Helvetica" pitchFamily="34" charset="0"/>
              </a:rPr>
              <a:pPr/>
              <a:t>21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3EFF9-372D-456A-988B-C1294F351F38}" type="slidenum">
              <a:rPr lang="en-US" smtClean="0">
                <a:latin typeface="Helvetica" pitchFamily="34" charset="0"/>
              </a:rPr>
              <a:pPr/>
              <a:t>22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837D-4B84-4965-AF16-A29C47239C49}" type="slidenum">
              <a:rPr lang="en-US" smtClean="0">
                <a:latin typeface="Helvetica" pitchFamily="34" charset="0"/>
              </a:rPr>
              <a:pPr/>
              <a:t>23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D125A3-109A-4481-B5C3-BD6D108209C4}" type="slidenum">
              <a:rPr lang="en-US" smtClean="0">
                <a:latin typeface="Helvetica" pitchFamily="34" charset="0"/>
              </a:rPr>
              <a:pPr/>
              <a:t>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6EA08-37CD-41AD-B814-EBD802C491A8}" type="slidenum">
              <a:rPr lang="en-US" smtClean="0">
                <a:latin typeface="Helvetica" pitchFamily="34" charset="0"/>
              </a:rPr>
              <a:pPr/>
              <a:t>24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130F92-E17C-49AE-9088-C160A327296C}" type="slidenum">
              <a:rPr lang="en-US" smtClean="0">
                <a:latin typeface="Helvetica" pitchFamily="34" charset="0"/>
              </a:rPr>
              <a:pPr/>
              <a:t>25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26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6C4672-11B5-4C6A-8779-BCBB87B10C26}" type="slidenum">
              <a:rPr lang="en-US" smtClean="0">
                <a:latin typeface="Helvetica" pitchFamily="34" charset="0"/>
              </a:rPr>
              <a:pPr/>
              <a:t>27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F7CE37-411C-4D0F-850C-3BFB68725AAF}" type="slidenum">
              <a:rPr lang="en-US" smtClean="0">
                <a:latin typeface="Helvetica" pitchFamily="34" charset="0"/>
              </a:rPr>
              <a:pPr/>
              <a:t>28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56B0DD-05CD-4836-8204-E17DF2459B1C}" type="slidenum">
              <a:rPr lang="en-US" smtClean="0">
                <a:latin typeface="Helvetica" pitchFamily="34" charset="0"/>
              </a:rPr>
              <a:pPr/>
              <a:t>29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D8A255-6C4F-49DF-ADD6-91A5C3D945C9}" type="slidenum">
              <a:rPr lang="en-US" smtClean="0">
                <a:latin typeface="Helvetica" pitchFamily="34" charset="0"/>
              </a:rPr>
              <a:pPr/>
              <a:t>30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58C51-6897-491C-9873-D8B501D4512A}" type="slidenum">
              <a:rPr lang="en-US" smtClean="0">
                <a:latin typeface="Helvetica" pitchFamily="34" charset="0"/>
              </a:rPr>
              <a:pPr/>
              <a:t>31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8B314-904D-46E2-AAE2-2EE432CC38CC}" type="slidenum">
              <a:rPr lang="en-US" smtClean="0">
                <a:latin typeface="Helvetica" pitchFamily="34" charset="0"/>
              </a:rPr>
              <a:pPr/>
              <a:t>34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45CB9-6E9A-4895-9FE0-DB5DAF3A0F41}" type="slidenum">
              <a:rPr lang="en-US" smtClean="0">
                <a:latin typeface="Helvetica" pitchFamily="34" charset="0"/>
              </a:rPr>
              <a:pPr/>
              <a:t>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145BF-2202-4B5F-A7D2-951055F53CFD}" type="slidenum">
              <a:rPr lang="en-US" smtClean="0">
                <a:latin typeface="Helvetica" pitchFamily="34" charset="0"/>
              </a:rPr>
              <a:pPr/>
              <a:t>35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D459C4-B354-4D28-BAE9-32A0B1E0AA6F}" type="slidenum">
              <a:rPr lang="en-US" smtClean="0">
                <a:latin typeface="Helvetica" pitchFamily="34" charset="0"/>
              </a:rPr>
              <a:pPr/>
              <a:t>38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D35401-66F7-40BD-BB69-7576C830EB3C}" type="slidenum">
              <a:rPr lang="en-US" smtClean="0">
                <a:latin typeface="Helvetica" pitchFamily="34" charset="0"/>
              </a:rPr>
              <a:pPr/>
              <a:t>39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CC9863-CF21-4B2B-871E-558697C4F3F2}" type="slidenum">
              <a:rPr lang="en-US" smtClean="0">
                <a:latin typeface="Helvetica" pitchFamily="34" charset="0"/>
              </a:rPr>
              <a:pPr/>
              <a:t>40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0BAB3-4AAB-4898-A012-4259AC5C8AD9}" type="slidenum">
              <a:rPr lang="en-US" smtClean="0">
                <a:latin typeface="Helvetica" pitchFamily="34" charset="0"/>
              </a:rPr>
              <a:pPr/>
              <a:t>41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E0E77F-36DD-45E4-B959-C23B4D8005B7}" type="slidenum">
              <a:rPr lang="en-US" smtClean="0">
                <a:latin typeface="Helvetica" pitchFamily="34" charset="0"/>
              </a:rPr>
              <a:pPr/>
              <a:t>42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7F6E5C-D85A-4327-9A40-55A70B8C30C4}" type="slidenum">
              <a:rPr lang="en-US" smtClean="0">
                <a:latin typeface="Helvetica" pitchFamily="34" charset="0"/>
              </a:rPr>
              <a:pPr/>
              <a:t>43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D5C72-42C3-4B9A-90C4-A318DE461B94}" type="slidenum">
              <a:rPr lang="en-US" smtClean="0">
                <a:latin typeface="Helvetica" pitchFamily="34" charset="0"/>
              </a:rPr>
              <a:pPr/>
              <a:t>45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B4A1C-FE97-4E3A-A3B3-EE631D1D84F3}" type="slidenum">
              <a:rPr lang="en-US" smtClean="0">
                <a:latin typeface="Helvetica" pitchFamily="34" charset="0"/>
              </a:rPr>
              <a:pPr/>
              <a:t>46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17D205-C841-4640-9FA0-042E52546E9F}" type="slidenum">
              <a:rPr lang="en-US" smtClean="0">
                <a:latin typeface="Helvetica" pitchFamily="34" charset="0"/>
              </a:rPr>
              <a:pPr/>
              <a:t>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E2CA7D-D1DC-44D6-AB4E-725802CC7DC6}" type="slidenum">
              <a:rPr lang="en-US" smtClean="0">
                <a:latin typeface="Helvetica" pitchFamily="34" charset="0"/>
              </a:rPr>
              <a:pPr/>
              <a:t>48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5ED10-9ACD-4EB3-9048-A2648FF2711D}" type="slidenum">
              <a:rPr lang="en-US" smtClean="0">
                <a:latin typeface="Helvetica" pitchFamily="34" charset="0"/>
              </a:rPr>
              <a:pPr/>
              <a:t>49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B58525-248B-4016-96D6-2369FBE5E8DD}" type="slidenum">
              <a:rPr lang="en-US" smtClean="0">
                <a:latin typeface="Helvetica" pitchFamily="34" charset="0"/>
              </a:rPr>
              <a:pPr/>
              <a:t>50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C57A2-9EA4-4193-A542-D7CF58330F1F}" type="slidenum">
              <a:rPr lang="en-US" smtClean="0">
                <a:latin typeface="Helvetica" pitchFamily="34" charset="0"/>
              </a:rPr>
              <a:pPr/>
              <a:t>51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07B62-7FF7-47A0-9E9F-F14345390C7C}" type="slidenum">
              <a:rPr lang="en-US" smtClean="0">
                <a:latin typeface="Helvetica" pitchFamily="34" charset="0"/>
              </a:rPr>
              <a:pPr/>
              <a:t>52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432FD-03C3-415A-BAB8-AD22F8C19F2F}" type="slidenum">
              <a:rPr lang="en-US" smtClean="0">
                <a:latin typeface="Helvetica" pitchFamily="34" charset="0"/>
              </a:rPr>
              <a:pPr/>
              <a:t>53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38C09E-8540-466F-81C7-CECC0B6943F9}" type="slidenum">
              <a:rPr lang="en-US" smtClean="0">
                <a:latin typeface="Helvetica" pitchFamily="34" charset="0"/>
              </a:rPr>
              <a:pPr/>
              <a:t>54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3EFF9-372D-456A-988B-C1294F351F38}" type="slidenum">
              <a:rPr lang="en-US" smtClean="0">
                <a:latin typeface="Helvetica" pitchFamily="34" charset="0"/>
              </a:rPr>
              <a:pPr/>
              <a:t>55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837D-4B84-4965-AF16-A29C47239C49}" type="slidenum">
              <a:rPr lang="en-US" smtClean="0">
                <a:latin typeface="Helvetica" pitchFamily="34" charset="0"/>
              </a:rPr>
              <a:pPr/>
              <a:t>56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6EA08-37CD-41AD-B814-EBD802C491A8}" type="slidenum">
              <a:rPr lang="en-US" smtClean="0">
                <a:latin typeface="Helvetica" pitchFamily="34" charset="0"/>
              </a:rPr>
              <a:pPr/>
              <a:t>57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130F92-E17C-49AE-9088-C160A327296C}" type="slidenum">
              <a:rPr lang="en-US" smtClean="0">
                <a:latin typeface="Helvetica" pitchFamily="34" charset="0"/>
              </a:rPr>
              <a:pPr/>
              <a:t>58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59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60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57AD9-747B-4478-B21B-B9F7D15FA2C9}" type="slidenum">
              <a:rPr lang="en-US" smtClean="0">
                <a:latin typeface="Helvetica" pitchFamily="34" charset="0"/>
              </a:rPr>
              <a:pPr/>
              <a:t>61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A97FA-9A71-4111-BADA-B8014F2700A9}" type="slidenum">
              <a:rPr lang="en-US" smtClean="0">
                <a:latin typeface="Helvetica" pitchFamily="34" charset="0"/>
              </a:rPr>
              <a:pPr/>
              <a:t>62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EA2396-47CD-4672-B16A-EFD6B25C8A9E}" type="slidenum">
              <a:rPr lang="en-US" smtClean="0">
                <a:latin typeface="Helvetica" pitchFamily="34" charset="0"/>
              </a:rPr>
              <a:pPr/>
              <a:t>63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EB89DE-73C5-4D61-A15B-7053E546C031}" type="slidenum">
              <a:rPr lang="en-US" smtClean="0">
                <a:latin typeface="Helvetica" pitchFamily="34" charset="0"/>
              </a:rPr>
              <a:pPr/>
              <a:t>64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64C9BE-C6E6-434A-BAC4-F2E2697FA399}" type="slidenum">
              <a:rPr lang="en-US" smtClean="0">
                <a:latin typeface="Helvetica" pitchFamily="34" charset="0"/>
              </a:rPr>
              <a:pPr/>
              <a:t>65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AF20D1-41A6-4F32-ACC4-A62A223D46AD}" type="slidenum">
              <a:rPr lang="en-US" smtClean="0">
                <a:latin typeface="Helvetica" pitchFamily="34" charset="0"/>
              </a:rPr>
              <a:pPr/>
              <a:t>66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36D1EC-7DCF-40B1-B549-E369F0F9F395}" type="slidenum">
              <a:rPr lang="en-US" smtClean="0">
                <a:latin typeface="Helvetica" pitchFamily="34" charset="0"/>
              </a:rPr>
              <a:pPr/>
              <a:t>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940559-7DAE-4A15-864D-F43910042432}" type="slidenum">
              <a:rPr lang="en-US" smtClean="0">
                <a:latin typeface="Helvetica" pitchFamily="34" charset="0"/>
              </a:rPr>
              <a:pPr/>
              <a:t>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29C3-CB28-43EE-92F5-8E965B89CCFA}" type="slidenum">
              <a:rPr lang="en-US" smtClean="0">
                <a:latin typeface="Helvetica" pitchFamily="34" charset="0"/>
              </a:rPr>
              <a:pPr/>
              <a:t>10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23B0F5-C90A-4D07-94D4-48EB2A8191BF}" type="slidenum">
              <a:rPr lang="en-US" smtClean="0">
                <a:latin typeface="Helvetica" pitchFamily="34" charset="0"/>
              </a:rPr>
              <a:pPr/>
              <a:t>11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Operating System Concepts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– 8</a:t>
            </a:r>
            <a:r>
              <a:rPr lang="en-US" sz="1400" b="1" baseline="30000" dirty="0">
                <a:solidFill>
                  <a:srgbClr val="336699"/>
                </a:solidFill>
                <a:latin typeface="Helvetica" pitchFamily="34" charset="0"/>
              </a:rPr>
              <a:t>th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Edition</a:t>
            </a:r>
            <a:endParaRPr lang="en-US" sz="1400" b="1" dirty="0">
              <a:solidFill>
                <a:srgbClr val="336699"/>
              </a:solidFill>
              <a:latin typeface="Helvetica" charset="0"/>
            </a:endParaRP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65750"/>
            <a:ext cx="3505200" cy="2493963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>
              <a:defRPr/>
            </a:pPr>
            <a:endParaRPr lang="en-US">
              <a:latin typeface="Verdana" charset="0"/>
              <a:cs typeface="ＭＳ Ｐゴシック" charset="-128"/>
            </a:endParaRP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3957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253958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130622" tIns="65311" rIns="130622" bIns="65311"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253959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253960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25396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8.</a:t>
            </a:r>
            <a:fld id="{5FD2AD68-AF19-4A23-99A0-569310F9D255}" type="slidenum">
              <a:rPr lang="en-US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4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253962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253963" name="Text Box 11"/>
          <p:cNvSpPr txBox="1">
            <a:spLocks noChangeArrowheads="1"/>
          </p:cNvSpPr>
          <p:nvPr userDrawn="1"/>
        </p:nvSpPr>
        <p:spPr bwMode="auto">
          <a:xfrm>
            <a:off x="279400" y="8828088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Operating System Concepts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– 8</a:t>
            </a:r>
            <a:r>
              <a:rPr lang="en-US" sz="1400" b="1" baseline="30000" dirty="0">
                <a:solidFill>
                  <a:srgbClr val="336699"/>
                </a:solidFill>
                <a:latin typeface="Helvetica" pitchFamily="34" charset="0"/>
              </a:rPr>
              <a:t>th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Edition</a:t>
            </a:r>
            <a:endParaRPr lang="en-US" sz="1400" b="1" dirty="0">
              <a:solidFill>
                <a:srgbClr val="006699"/>
              </a:solidFill>
              <a:latin typeface="Helvetica" charset="0"/>
            </a:endParaRP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Chapter 8:  Main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Dynamic Loading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742738" cy="5978525"/>
          </a:xfrm>
        </p:spPr>
        <p:txBody>
          <a:bodyPr/>
          <a:lstStyle/>
          <a:p>
            <a:r>
              <a:rPr lang="en-US" sz="2400" dirty="0" smtClean="0"/>
              <a:t>Routine is not loaded until it is called</a:t>
            </a:r>
          </a:p>
          <a:p>
            <a:endParaRPr lang="en-US" sz="2400" dirty="0" smtClean="0"/>
          </a:p>
          <a:p>
            <a:r>
              <a:rPr lang="en-US" sz="2400" dirty="0" smtClean="0"/>
              <a:t>Better memory-space utilization; unused routine is never loaded</a:t>
            </a:r>
          </a:p>
          <a:p>
            <a:endParaRPr lang="en-US" sz="2400" dirty="0" smtClean="0"/>
          </a:p>
          <a:p>
            <a:r>
              <a:rPr lang="en-US" sz="2400" dirty="0" smtClean="0"/>
              <a:t>All routines kept on disk in relocatable load format</a:t>
            </a:r>
          </a:p>
          <a:p>
            <a:endParaRPr lang="en-US" sz="2400" dirty="0" smtClean="0"/>
          </a:p>
          <a:p>
            <a:r>
              <a:rPr lang="en-US" sz="2400" dirty="0" smtClean="0"/>
              <a:t>Useful when large amounts of code are needed to handle infrequently occurring cases</a:t>
            </a:r>
          </a:p>
          <a:p>
            <a:endParaRPr lang="en-US" sz="2400" dirty="0" smtClean="0"/>
          </a:p>
          <a:p>
            <a:r>
              <a:rPr lang="en-US" sz="2400" dirty="0" smtClean="0"/>
              <a:t>No special support from the operating system is required</a:t>
            </a:r>
          </a:p>
          <a:p>
            <a:pPr lvl="1"/>
            <a:r>
              <a:rPr lang="en-US" sz="2400" dirty="0" smtClean="0"/>
              <a:t>Implemented through program design</a:t>
            </a:r>
          </a:p>
          <a:p>
            <a:pPr lvl="1"/>
            <a:r>
              <a:rPr lang="en-US" sz="2400" dirty="0" smtClean="0"/>
              <a:t>OS can help by providing libraries to implement dynamic loading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Swapping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362269"/>
            <a:ext cx="11639550" cy="75204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300" dirty="0" smtClean="0"/>
              <a:t>A process can be swapped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sz="2300" dirty="0" smtClean="0"/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sz="2300" b="1" dirty="0" smtClean="0">
                <a:solidFill>
                  <a:srgbClr val="3366FF"/>
                </a:solidFill>
              </a:rPr>
              <a:t>Backing store</a:t>
            </a:r>
            <a:r>
              <a:rPr lang="en-US" sz="2300" dirty="0" smtClean="0">
                <a:solidFill>
                  <a:srgbClr val="3366FF"/>
                </a:solidFill>
              </a:rPr>
              <a:t> </a:t>
            </a:r>
            <a:r>
              <a:rPr lang="en-US" sz="2300" dirty="0" smtClean="0"/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sz="2300" b="1" dirty="0" smtClean="0">
                <a:solidFill>
                  <a:srgbClr val="3366FF"/>
                </a:solidFill>
              </a:rPr>
              <a:t>Roll out, roll in</a:t>
            </a:r>
            <a:r>
              <a:rPr lang="en-US" sz="2300" dirty="0" smtClean="0">
                <a:solidFill>
                  <a:srgbClr val="3366FF"/>
                </a:solidFill>
              </a:rPr>
              <a:t> </a:t>
            </a:r>
            <a:r>
              <a:rPr lang="en-US" sz="2300" dirty="0" smtClean="0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sz="2300" dirty="0" smtClean="0"/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sz="2300" dirty="0" smtClean="0"/>
              <a:t>System maintains a </a:t>
            </a:r>
            <a:r>
              <a:rPr lang="en-US" sz="2300" b="1" dirty="0" smtClean="0">
                <a:solidFill>
                  <a:srgbClr val="3366FF"/>
                </a:solidFill>
              </a:rPr>
              <a:t>ready queue</a:t>
            </a:r>
            <a:r>
              <a:rPr lang="en-US" sz="2300" dirty="0" smtClean="0">
                <a:solidFill>
                  <a:srgbClr val="3366FF"/>
                </a:solidFill>
              </a:rPr>
              <a:t> </a:t>
            </a:r>
            <a:r>
              <a:rPr lang="en-US" sz="2300" dirty="0" smtClean="0"/>
              <a:t>of ready-to-run processes which have memory images on disk</a:t>
            </a:r>
          </a:p>
          <a:p>
            <a:pPr>
              <a:lnSpc>
                <a:spcPct val="80000"/>
              </a:lnSpc>
            </a:pPr>
            <a:r>
              <a:rPr lang="en-US" sz="2300" dirty="0" smtClean="0"/>
              <a:t>Does the swapped out process need to swap back in to same physical addresses?</a:t>
            </a:r>
          </a:p>
          <a:p>
            <a:pPr>
              <a:lnSpc>
                <a:spcPct val="80000"/>
              </a:lnSpc>
            </a:pPr>
            <a:r>
              <a:rPr lang="en-US" sz="2300" dirty="0" smtClean="0"/>
              <a:t>Depends on address binding method</a:t>
            </a:r>
          </a:p>
          <a:p>
            <a:pPr lvl="1">
              <a:lnSpc>
                <a:spcPct val="80000"/>
              </a:lnSpc>
            </a:pPr>
            <a:r>
              <a:rPr lang="en-US" sz="2300" dirty="0" smtClean="0"/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sz="2300" dirty="0" smtClean="0"/>
              <a:t>Modified versions of swapping are found on many systems (i.e., UNIX, Linux, and Windows)</a:t>
            </a:r>
          </a:p>
          <a:p>
            <a:pPr lvl="1"/>
            <a:r>
              <a:rPr lang="en-US" sz="2300" dirty="0" smtClean="0"/>
              <a:t>Swapping normally disabled</a:t>
            </a:r>
          </a:p>
          <a:p>
            <a:pPr lvl="1"/>
            <a:r>
              <a:rPr lang="en-US" sz="2300" dirty="0" smtClean="0"/>
              <a:t>Started if more than threshold amount of memory allocated</a:t>
            </a:r>
          </a:p>
          <a:p>
            <a:pPr lvl="1"/>
            <a:r>
              <a:rPr lang="en-US" sz="2300" dirty="0" smtClean="0"/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/>
              <a:t>Schematic View of Swapping</a:t>
            </a:r>
            <a:endParaRPr lang="en-US" sz="3400" smtClean="0"/>
          </a:p>
        </p:txBody>
      </p:sp>
      <p:pic>
        <p:nvPicPr>
          <p:cNvPr id="184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7925" y="1517650"/>
            <a:ext cx="9001125" cy="598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Context Switch Time including Swapping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If next processes to be put on CPU is not in memory, need to swap out a process and swap in target process</a:t>
            </a:r>
          </a:p>
          <a:p>
            <a:r>
              <a:rPr lang="en-US" sz="2800" dirty="0" smtClean="0"/>
              <a:t>Context switch time can then be very high</a:t>
            </a:r>
          </a:p>
          <a:p>
            <a:r>
              <a:rPr lang="en-US" sz="2800" dirty="0" smtClean="0"/>
              <a:t>100MB process swapping to hard disk with transfer rate of 50MB/sec</a:t>
            </a:r>
          </a:p>
          <a:p>
            <a:pPr lvl="1"/>
            <a:r>
              <a:rPr lang="en-US" sz="2800" dirty="0" smtClean="0"/>
              <a:t>Plus disk latency of 8 </a:t>
            </a:r>
            <a:r>
              <a:rPr lang="en-US" sz="2800" dirty="0" err="1" smtClean="0"/>
              <a:t>ms</a:t>
            </a:r>
            <a:endParaRPr lang="en-US" sz="2800" dirty="0" smtClean="0"/>
          </a:p>
          <a:p>
            <a:pPr lvl="1"/>
            <a:r>
              <a:rPr lang="en-US" sz="2800" dirty="0" smtClean="0"/>
              <a:t>Swap out time of 2008 </a:t>
            </a:r>
            <a:r>
              <a:rPr lang="en-US" sz="2800" dirty="0" err="1" smtClean="0"/>
              <a:t>ms</a:t>
            </a:r>
            <a:endParaRPr lang="en-US" sz="2800" dirty="0" smtClean="0"/>
          </a:p>
          <a:p>
            <a:pPr lvl="1"/>
            <a:r>
              <a:rPr lang="en-US" sz="2800" dirty="0" smtClean="0"/>
              <a:t>Plus swap in of same sized process</a:t>
            </a:r>
          </a:p>
          <a:p>
            <a:pPr lvl="1"/>
            <a:r>
              <a:rPr lang="en-US" sz="2800" dirty="0" smtClean="0"/>
              <a:t>Total context switch swapping component time of 4016ms (&gt; 4 seconds)</a:t>
            </a:r>
          </a:p>
          <a:p>
            <a:r>
              <a:rPr lang="en-US" sz="2800" dirty="0" smtClean="0"/>
              <a:t>Can reduce if reduce size of memory swapped – by knowing how much memory really being used</a:t>
            </a:r>
          </a:p>
          <a:p>
            <a:pPr lvl="1"/>
            <a:r>
              <a:rPr lang="en-US" sz="2800" dirty="0" smtClean="0"/>
              <a:t>System calls to inform OS of memory use via </a:t>
            </a:r>
            <a:r>
              <a:rPr lang="en-US" sz="2800" dirty="0" smtClean="0">
                <a:latin typeface="Courier New" charset="0"/>
                <a:cs typeface="Courier New" charset="0"/>
              </a:rPr>
              <a:t>request memory </a:t>
            </a:r>
            <a:r>
              <a:rPr lang="en-US" sz="2800" dirty="0" smtClean="0"/>
              <a:t>and </a:t>
            </a:r>
            <a:r>
              <a:rPr lang="en-US" sz="2800" dirty="0" smtClean="0">
                <a:latin typeface="Courier New" charset="0"/>
                <a:cs typeface="Courier New" charset="0"/>
              </a:rPr>
              <a:t>release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00163" y="369888"/>
            <a:ext cx="11730037" cy="768350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66538" cy="6016625"/>
          </a:xfrm>
        </p:spPr>
        <p:txBody>
          <a:bodyPr/>
          <a:lstStyle/>
          <a:p>
            <a:r>
              <a:rPr lang="en-US" sz="2800" dirty="0" smtClean="0"/>
              <a:t>Main memory usually into two partitions:</a:t>
            </a:r>
          </a:p>
          <a:p>
            <a:pPr lvl="1"/>
            <a:r>
              <a:rPr lang="en-US" sz="2800" dirty="0" smtClean="0"/>
              <a:t>Resident operating system, usually held in low memory </a:t>
            </a:r>
          </a:p>
          <a:p>
            <a:pPr lvl="1"/>
            <a:r>
              <a:rPr lang="en-US" sz="2800" dirty="0" smtClean="0"/>
              <a:t>User processes then held in high memory</a:t>
            </a:r>
          </a:p>
          <a:p>
            <a:pPr lvl="1"/>
            <a:r>
              <a:rPr lang="en-US" sz="2800" dirty="0" smtClean="0"/>
              <a:t>Each process contained in single contiguous section of memory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sz="2800" dirty="0" smtClean="0"/>
              <a:t>Base register contains value of smallest physical address</a:t>
            </a:r>
          </a:p>
          <a:p>
            <a:pPr lvl="1"/>
            <a:r>
              <a:rPr lang="en-US" sz="2800" dirty="0" smtClean="0"/>
              <a:t>Limit register contains range of logical addresses – each logical address must be less than the limit register </a:t>
            </a:r>
          </a:p>
          <a:p>
            <a:pPr lvl="1"/>
            <a:r>
              <a:rPr lang="en-US" sz="2800" dirty="0" smtClean="0"/>
              <a:t>MMU maps logical address </a:t>
            </a:r>
            <a:r>
              <a:rPr lang="en-US" sz="2800" i="1" dirty="0" smtClean="0"/>
              <a:t>dynamically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395288"/>
            <a:ext cx="12663488" cy="768350"/>
          </a:xfrm>
        </p:spPr>
        <p:txBody>
          <a:bodyPr/>
          <a:lstStyle/>
          <a:p>
            <a:pPr eaLnBrk="1" hangingPunct="1"/>
            <a:r>
              <a:rPr lang="en-US" sz="4000" smtClean="0"/>
              <a:t>Hardware Support for Relocation </a:t>
            </a:r>
            <a:br>
              <a:rPr lang="en-US" sz="4000" smtClean="0"/>
            </a:br>
            <a:r>
              <a:rPr lang="en-US" sz="4000" smtClean="0"/>
              <a:t>and Limit Registers</a:t>
            </a:r>
          </a:p>
        </p:txBody>
      </p:sp>
      <p:pic>
        <p:nvPicPr>
          <p:cNvPr id="2150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2675" y="2478088"/>
            <a:ext cx="9656763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3475" y="1592263"/>
            <a:ext cx="11657013" cy="4349750"/>
          </a:xfrm>
        </p:spPr>
        <p:txBody>
          <a:bodyPr/>
          <a:lstStyle/>
          <a:p>
            <a:r>
              <a:rPr lang="en-US" sz="2400" dirty="0" smtClean="0"/>
              <a:t>Multiple-partition allocation</a:t>
            </a:r>
          </a:p>
          <a:p>
            <a:pPr lvl="1"/>
            <a:r>
              <a:rPr lang="en-US" sz="2400" dirty="0" smtClean="0"/>
              <a:t>Degree of multiprogramming limited by number of partitions</a:t>
            </a:r>
          </a:p>
          <a:p>
            <a:pPr lvl="1"/>
            <a:r>
              <a:rPr lang="en-US" sz="2400" dirty="0" smtClean="0"/>
              <a:t>Hole – block of available memory; holes of various size are scattered throughout memory</a:t>
            </a:r>
          </a:p>
          <a:p>
            <a:pPr lvl="1"/>
            <a:r>
              <a:rPr lang="en-US" sz="2400" dirty="0" smtClean="0"/>
              <a:t>When a process arrives, it is allocated memory from a hole large enough to accommodate it</a:t>
            </a:r>
          </a:p>
          <a:p>
            <a:pPr lvl="1"/>
            <a:r>
              <a:rPr lang="en-US" sz="2400" dirty="0" smtClean="0"/>
              <a:t>Process exiting frees its partition, adjacent free partitions combined</a:t>
            </a:r>
          </a:p>
          <a:p>
            <a:pPr lvl="1"/>
            <a:r>
              <a:rPr lang="en-US" sz="2400" dirty="0" smtClean="0"/>
              <a:t>Operating system maintains information about:</a:t>
            </a:r>
            <a:br>
              <a:rPr lang="en-US" sz="2400" dirty="0" smtClean="0"/>
            </a:br>
            <a:r>
              <a:rPr lang="en-US" sz="2400" dirty="0" smtClean="0"/>
              <a:t>a) allocated partitions    b) free partitions (hole)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5684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15684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15684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15684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20399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5684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1568450" y="7316788"/>
            <a:ext cx="16002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8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15684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43116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>
            <a:off x="43116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2" name="Line 16"/>
          <p:cNvSpPr>
            <a:spLocks noChangeShapeType="1"/>
          </p:cNvSpPr>
          <p:nvPr/>
        </p:nvSpPr>
        <p:spPr bwMode="auto">
          <a:xfrm>
            <a:off x="43116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3" name="Line 17"/>
          <p:cNvSpPr>
            <a:spLocks noChangeShapeType="1"/>
          </p:cNvSpPr>
          <p:nvPr/>
        </p:nvSpPr>
        <p:spPr bwMode="auto">
          <a:xfrm>
            <a:off x="43116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4" name="Text Box 18"/>
          <p:cNvSpPr txBox="1">
            <a:spLocks noChangeArrowheads="1"/>
          </p:cNvSpPr>
          <p:nvPr/>
        </p:nvSpPr>
        <p:spPr bwMode="auto">
          <a:xfrm>
            <a:off x="47831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45" name="Text Box 19"/>
          <p:cNvSpPr txBox="1">
            <a:spLocks noChangeArrowheads="1"/>
          </p:cNvSpPr>
          <p:nvPr/>
        </p:nvSpPr>
        <p:spPr bwMode="auto">
          <a:xfrm>
            <a:off x="43116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46" name="Text Box 21"/>
          <p:cNvSpPr txBox="1">
            <a:spLocks noChangeArrowheads="1"/>
          </p:cNvSpPr>
          <p:nvPr/>
        </p:nvSpPr>
        <p:spPr bwMode="auto">
          <a:xfrm>
            <a:off x="43116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47" name="Rectangle 23"/>
          <p:cNvSpPr>
            <a:spLocks noChangeArrowheads="1"/>
          </p:cNvSpPr>
          <p:nvPr/>
        </p:nvSpPr>
        <p:spPr bwMode="auto">
          <a:xfrm>
            <a:off x="70548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8" name="Line 24"/>
          <p:cNvSpPr>
            <a:spLocks noChangeShapeType="1"/>
          </p:cNvSpPr>
          <p:nvPr/>
        </p:nvSpPr>
        <p:spPr bwMode="auto">
          <a:xfrm>
            <a:off x="70548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9" name="Line 25"/>
          <p:cNvSpPr>
            <a:spLocks noChangeShapeType="1"/>
          </p:cNvSpPr>
          <p:nvPr/>
        </p:nvSpPr>
        <p:spPr bwMode="auto">
          <a:xfrm>
            <a:off x="70548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0" name="Line 26"/>
          <p:cNvSpPr>
            <a:spLocks noChangeShapeType="1"/>
          </p:cNvSpPr>
          <p:nvPr/>
        </p:nvSpPr>
        <p:spPr bwMode="auto">
          <a:xfrm>
            <a:off x="70548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1" name="Text Box 27"/>
          <p:cNvSpPr txBox="1">
            <a:spLocks noChangeArrowheads="1"/>
          </p:cNvSpPr>
          <p:nvPr/>
        </p:nvSpPr>
        <p:spPr bwMode="auto">
          <a:xfrm>
            <a:off x="75263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52" name="Text Box 28"/>
          <p:cNvSpPr txBox="1">
            <a:spLocks noChangeArrowheads="1"/>
          </p:cNvSpPr>
          <p:nvPr/>
        </p:nvSpPr>
        <p:spPr bwMode="auto">
          <a:xfrm>
            <a:off x="70548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53" name="Text Box 30"/>
          <p:cNvSpPr txBox="1">
            <a:spLocks noChangeArrowheads="1"/>
          </p:cNvSpPr>
          <p:nvPr/>
        </p:nvSpPr>
        <p:spPr bwMode="auto">
          <a:xfrm>
            <a:off x="70548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54" name="Rectangle 32"/>
          <p:cNvSpPr>
            <a:spLocks noChangeArrowheads="1"/>
          </p:cNvSpPr>
          <p:nvPr/>
        </p:nvSpPr>
        <p:spPr bwMode="auto">
          <a:xfrm>
            <a:off x="97980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5" name="Line 33"/>
          <p:cNvSpPr>
            <a:spLocks noChangeShapeType="1"/>
          </p:cNvSpPr>
          <p:nvPr/>
        </p:nvSpPr>
        <p:spPr bwMode="auto">
          <a:xfrm>
            <a:off x="97980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6" name="Line 34"/>
          <p:cNvSpPr>
            <a:spLocks noChangeShapeType="1"/>
          </p:cNvSpPr>
          <p:nvPr/>
        </p:nvSpPr>
        <p:spPr bwMode="auto">
          <a:xfrm>
            <a:off x="97980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7" name="Line 35"/>
          <p:cNvSpPr>
            <a:spLocks noChangeShapeType="1"/>
          </p:cNvSpPr>
          <p:nvPr/>
        </p:nvSpPr>
        <p:spPr bwMode="auto">
          <a:xfrm>
            <a:off x="97980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8" name="Text Box 36"/>
          <p:cNvSpPr txBox="1">
            <a:spLocks noChangeArrowheads="1"/>
          </p:cNvSpPr>
          <p:nvPr/>
        </p:nvSpPr>
        <p:spPr bwMode="auto">
          <a:xfrm>
            <a:off x="102695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97980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60" name="Text Box 38"/>
          <p:cNvSpPr txBox="1">
            <a:spLocks noChangeArrowheads="1"/>
          </p:cNvSpPr>
          <p:nvPr/>
        </p:nvSpPr>
        <p:spPr bwMode="auto">
          <a:xfrm>
            <a:off x="9798050" y="6829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9</a:t>
            </a:r>
          </a:p>
        </p:txBody>
      </p:sp>
      <p:sp>
        <p:nvSpPr>
          <p:cNvPr id="22561" name="Text Box 39"/>
          <p:cNvSpPr txBox="1">
            <a:spLocks noChangeArrowheads="1"/>
          </p:cNvSpPr>
          <p:nvPr/>
        </p:nvSpPr>
        <p:spPr bwMode="auto">
          <a:xfrm>
            <a:off x="97980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62" name="Rectangle 41"/>
          <p:cNvSpPr>
            <a:spLocks noChangeArrowheads="1"/>
          </p:cNvSpPr>
          <p:nvPr/>
        </p:nvSpPr>
        <p:spPr bwMode="auto">
          <a:xfrm>
            <a:off x="4311650" y="6846888"/>
            <a:ext cx="1714500" cy="1320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3" name="Rectangle 42"/>
          <p:cNvSpPr>
            <a:spLocks noChangeArrowheads="1"/>
          </p:cNvSpPr>
          <p:nvPr/>
        </p:nvSpPr>
        <p:spPr bwMode="auto">
          <a:xfrm>
            <a:off x="7054850" y="7354888"/>
            <a:ext cx="1714500" cy="812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4" name="Text Box 43"/>
          <p:cNvSpPr txBox="1">
            <a:spLocks noChangeArrowheads="1"/>
          </p:cNvSpPr>
          <p:nvPr/>
        </p:nvSpPr>
        <p:spPr bwMode="auto">
          <a:xfrm>
            <a:off x="7054850" y="6829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9</a:t>
            </a:r>
          </a:p>
        </p:txBody>
      </p:sp>
      <p:sp>
        <p:nvSpPr>
          <p:cNvPr id="22565" name="Rectangle 44"/>
          <p:cNvSpPr>
            <a:spLocks noChangeArrowheads="1"/>
          </p:cNvSpPr>
          <p:nvPr/>
        </p:nvSpPr>
        <p:spPr bwMode="auto">
          <a:xfrm>
            <a:off x="9798050" y="7761288"/>
            <a:ext cx="1714500" cy="406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6" name="Line 45"/>
          <p:cNvSpPr>
            <a:spLocks noChangeShapeType="1"/>
          </p:cNvSpPr>
          <p:nvPr/>
        </p:nvSpPr>
        <p:spPr bwMode="auto">
          <a:xfrm>
            <a:off x="9798050" y="72945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7" name="Text Box 46"/>
          <p:cNvSpPr txBox="1">
            <a:spLocks noChangeArrowheads="1"/>
          </p:cNvSpPr>
          <p:nvPr/>
        </p:nvSpPr>
        <p:spPr bwMode="auto">
          <a:xfrm>
            <a:off x="9798050" y="7337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10</a:t>
            </a:r>
          </a:p>
        </p:txBody>
      </p:sp>
      <p:sp>
        <p:nvSpPr>
          <p:cNvPr id="22568" name="AutoShape 47"/>
          <p:cNvSpPr>
            <a:spLocks noChangeArrowheads="1"/>
          </p:cNvSpPr>
          <p:nvPr/>
        </p:nvSpPr>
        <p:spPr bwMode="auto">
          <a:xfrm>
            <a:off x="33972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9" name="AutoShape 48"/>
          <p:cNvSpPr>
            <a:spLocks noChangeArrowheads="1"/>
          </p:cNvSpPr>
          <p:nvPr/>
        </p:nvSpPr>
        <p:spPr bwMode="auto">
          <a:xfrm>
            <a:off x="61404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70" name="AutoShape 49"/>
          <p:cNvSpPr>
            <a:spLocks noChangeArrowheads="1"/>
          </p:cNvSpPr>
          <p:nvPr/>
        </p:nvSpPr>
        <p:spPr bwMode="auto">
          <a:xfrm>
            <a:off x="88836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Dynamic Storage-Allocation Problem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0950" y="2741613"/>
            <a:ext cx="11417300" cy="2809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3366FF"/>
                </a:solidFill>
              </a:rPr>
              <a:t>First-fit</a:t>
            </a:r>
            <a:r>
              <a:rPr lang="en-US" sz="2400" dirty="0" smtClean="0"/>
              <a:t>:  Allocate the </a:t>
            </a:r>
            <a:r>
              <a:rPr lang="en-US" sz="2400" i="1" dirty="0" smtClean="0"/>
              <a:t>first</a:t>
            </a:r>
            <a:r>
              <a:rPr lang="en-US" sz="2400" dirty="0" smtClean="0"/>
              <a:t> hole that is big enough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3366FF"/>
                </a:solidFill>
              </a:rPr>
              <a:t>Best-fit</a:t>
            </a:r>
            <a:r>
              <a:rPr lang="en-US" sz="2400" dirty="0" smtClean="0"/>
              <a:t>:  Allocate the </a:t>
            </a:r>
            <a:r>
              <a:rPr lang="en-US" sz="2400" i="1" dirty="0" smtClean="0"/>
              <a:t>smallest</a:t>
            </a:r>
            <a:r>
              <a:rPr lang="en-US" sz="2400" dirty="0" smtClean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Produces the smallest leftover hole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3366FF"/>
                </a:solidFill>
              </a:rPr>
              <a:t>Worst-fit</a:t>
            </a:r>
            <a:r>
              <a:rPr lang="en-US" sz="2400" dirty="0" smtClean="0"/>
              <a:t>:  Allocate the </a:t>
            </a:r>
            <a:r>
              <a:rPr lang="en-US" sz="2400" i="1" dirty="0" smtClean="0"/>
              <a:t>largest</a:t>
            </a:r>
            <a:r>
              <a:rPr lang="en-US" sz="2400" dirty="0" smtClean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Produces the largest leftover hole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1143000" y="1819665"/>
            <a:ext cx="9474650" cy="56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Helvetica" pitchFamily="34" charset="0"/>
              </a:rPr>
              <a:t>How to satisfy a request of size </a:t>
            </a:r>
            <a:r>
              <a:rPr lang="en-US" sz="2800" i="1" dirty="0">
                <a:latin typeface="Helvetica" pitchFamily="34" charset="0"/>
              </a:rPr>
              <a:t>n</a:t>
            </a:r>
            <a:r>
              <a:rPr lang="en-US" sz="2800" dirty="0">
                <a:latin typeface="Helvetica" pitchFamily="34" charset="0"/>
              </a:rPr>
              <a:t> from a list of free holes?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143000" y="6892925"/>
            <a:ext cx="114014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smtClean="0"/>
              <a:t>Fragmentation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695450"/>
            <a:ext cx="11657013" cy="6665913"/>
          </a:xfrm>
        </p:spPr>
        <p:txBody>
          <a:bodyPr/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External Fragmentation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– total memory space exists to satisfy a request, but it is not contiguous</a:t>
            </a:r>
            <a:endParaRPr lang="en-US" dirty="0" smtClean="0"/>
          </a:p>
          <a:p>
            <a:endParaRPr lang="en-US" sz="3200" b="1" dirty="0" smtClean="0">
              <a:solidFill>
                <a:srgbClr val="3366FF"/>
              </a:solidFill>
            </a:endParaRPr>
          </a:p>
          <a:p>
            <a:r>
              <a:rPr lang="en-US" sz="3200" b="1" dirty="0" smtClean="0">
                <a:solidFill>
                  <a:srgbClr val="3366FF"/>
                </a:solidFill>
              </a:rPr>
              <a:t>Internal Fragmentation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– allocated memory may be slightly larger than requested memory; this size difference is memory internal to a partition, but not being used</a:t>
            </a:r>
            <a:endParaRPr lang="en-US" dirty="0" smtClean="0"/>
          </a:p>
          <a:p>
            <a:endParaRPr lang="en-US" sz="3200" dirty="0" smtClean="0"/>
          </a:p>
          <a:p>
            <a:r>
              <a:rPr lang="en-US" sz="3200" dirty="0" smtClean="0"/>
              <a:t>First fit analysis reveals that given </a:t>
            </a:r>
            <a:r>
              <a:rPr lang="en-US" sz="3200" i="1" dirty="0" smtClean="0"/>
              <a:t>N</a:t>
            </a:r>
            <a:r>
              <a:rPr lang="en-US" sz="3200" dirty="0" smtClean="0"/>
              <a:t> blocks allocated, 0.5 </a:t>
            </a:r>
            <a:r>
              <a:rPr lang="en-US" sz="3200" i="1" dirty="0" smtClean="0"/>
              <a:t>N</a:t>
            </a:r>
            <a:r>
              <a:rPr lang="en-US" sz="3200" dirty="0" smtClean="0"/>
              <a:t> blocks lost to fragmentation.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Fragmentation (Cont.)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Reduce external fragmentation by </a:t>
            </a:r>
            <a:r>
              <a:rPr lang="en-US" sz="2800" b="1" dirty="0" smtClean="0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sz="2800" dirty="0" smtClean="0"/>
              <a:t>Shuffle memory contents to place all free memory together in one large block</a:t>
            </a:r>
          </a:p>
          <a:p>
            <a:pPr lvl="1"/>
            <a:r>
              <a:rPr lang="en-US" sz="2800" dirty="0" smtClean="0"/>
              <a:t>Compaction is possible </a:t>
            </a:r>
            <a:r>
              <a:rPr lang="en-US" sz="2800" i="1" dirty="0" smtClean="0"/>
              <a:t>only</a:t>
            </a:r>
            <a:r>
              <a:rPr lang="en-US" sz="2800" dirty="0" smtClean="0"/>
              <a:t> if relocation is dynamic, and is done at execution time</a:t>
            </a:r>
          </a:p>
          <a:p>
            <a:pPr lvl="1"/>
            <a:r>
              <a:rPr lang="en-US" sz="2800" dirty="0" smtClean="0"/>
              <a:t>I/O problem</a:t>
            </a:r>
          </a:p>
          <a:p>
            <a:pPr lvl="2"/>
            <a:r>
              <a:rPr lang="en-US" sz="2800" dirty="0" smtClean="0"/>
              <a:t>Latch job in memory while it is involved in I/O</a:t>
            </a:r>
          </a:p>
          <a:p>
            <a:pPr lvl="2"/>
            <a:r>
              <a:rPr lang="en-US" sz="2800" dirty="0" smtClean="0"/>
              <a:t>Do I/O only into OS buffers</a:t>
            </a:r>
          </a:p>
          <a:p>
            <a:endParaRPr lang="en-US" sz="2800" dirty="0" smtClean="0"/>
          </a:p>
          <a:p>
            <a:r>
              <a:rPr lang="en-US" sz="2800" dirty="0" smtClean="0"/>
              <a:t>Now consider that backing store has same fragmentation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90675" y="369888"/>
            <a:ext cx="10147300" cy="768350"/>
          </a:xfrm>
        </p:spPr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z="2400" dirty="0" smtClean="0"/>
              <a:t>Program must be brought (from disk)  into memory and placed within a process for it to be run</a:t>
            </a:r>
          </a:p>
          <a:p>
            <a:endParaRPr lang="en-US" sz="1400" dirty="0" smtClean="0"/>
          </a:p>
          <a:p>
            <a:r>
              <a:rPr lang="en-US" sz="2400" dirty="0" smtClean="0"/>
              <a:t>Main memory and registers are only storage CPU can access directly</a:t>
            </a:r>
          </a:p>
          <a:p>
            <a:pPr>
              <a:buFont typeface="Monotype Sorts" charset="2"/>
              <a:buNone/>
            </a:pPr>
            <a:endParaRPr lang="en-US" sz="2400" dirty="0" smtClean="0"/>
          </a:p>
          <a:p>
            <a:r>
              <a:rPr lang="en-US" sz="2400" dirty="0" smtClean="0"/>
              <a:t>Memory unit only sees a stream of addresses + read requests, or address + data and write requests</a:t>
            </a:r>
          </a:p>
          <a:p>
            <a:r>
              <a:rPr lang="en-US" sz="2400" dirty="0" smtClean="0"/>
              <a:t>CPU fetches instructions from memory according to value of program counter.</a:t>
            </a:r>
          </a:p>
          <a:p>
            <a:endParaRPr lang="en-US" sz="1400" dirty="0" smtClean="0"/>
          </a:p>
          <a:p>
            <a:r>
              <a:rPr lang="en-US" sz="2400" dirty="0" smtClean="0"/>
              <a:t>Register access in one CPU clock (or less)</a:t>
            </a:r>
          </a:p>
          <a:p>
            <a:endParaRPr lang="en-US" sz="1400" dirty="0" smtClean="0"/>
          </a:p>
          <a:p>
            <a:r>
              <a:rPr lang="en-US" sz="2400" dirty="0" smtClean="0"/>
              <a:t>Main memory can take many cycles</a:t>
            </a:r>
          </a:p>
          <a:p>
            <a:endParaRPr lang="en-US" sz="1400" dirty="0" smtClean="0"/>
          </a:p>
          <a:p>
            <a:r>
              <a:rPr lang="en-US" sz="2400" b="1" dirty="0" smtClean="0">
                <a:solidFill>
                  <a:srgbClr val="3366FF"/>
                </a:solidFill>
              </a:rPr>
              <a:t>Cache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sits between main memory and CPU registers</a:t>
            </a:r>
          </a:p>
          <a:p>
            <a:endParaRPr lang="en-US" sz="1400" dirty="0" smtClean="0"/>
          </a:p>
          <a:p>
            <a:r>
              <a:rPr lang="en-US" sz="2400" dirty="0" smtClean="0"/>
              <a:t>Protection of memory required to ensure correct operation</a:t>
            </a:r>
          </a:p>
          <a:p>
            <a:pPr>
              <a:buFont typeface="Monotype Sorts" charset="2"/>
              <a:buNone/>
            </a:pPr>
            <a:endParaRPr 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53825" cy="65881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z="2400" dirty="0" smtClean="0"/>
              <a:t>Memory-management scheme that supports user view of memory </a:t>
            </a:r>
          </a:p>
          <a:p>
            <a:pPr>
              <a:lnSpc>
                <a:spcPct val="90000"/>
              </a:lnSpc>
              <a:tabLst>
                <a:tab pos="2617788" algn="l"/>
              </a:tabLst>
            </a:pPr>
            <a:endParaRPr lang="en-US" sz="1400" dirty="0" smtClean="0"/>
          </a:p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z="2400" dirty="0" smtClean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2617788" algn="l"/>
              </a:tabLst>
            </a:pPr>
            <a:r>
              <a:rPr lang="en-US" sz="2400" dirty="0" smtClean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</a:t>
            </a:r>
            <a:r>
              <a:rPr lang="en-US" sz="2400" b="1" dirty="0" smtClean="0"/>
              <a:t>main program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b="1" dirty="0" smtClean="0"/>
              <a:t>		procedure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b="1" dirty="0" smtClean="0"/>
              <a:t>		function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b="1" dirty="0" smtClean="0"/>
              <a:t>		method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b="1" dirty="0" smtClean="0"/>
              <a:t>		object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b="1" dirty="0" smtClean="0"/>
              <a:t>		local variables, global variables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b="1" dirty="0" smtClean="0"/>
              <a:t>		common block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b="1" dirty="0" smtClean="0"/>
              <a:t>		stack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b="1" dirty="0" smtClean="0"/>
              <a:t>		symbol table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b="1" dirty="0" smtClean="0"/>
              <a:t>		arrays</a:t>
            </a:r>
          </a:p>
        </p:txBody>
      </p:sp>
    </p:spTree>
    <p:extLst>
      <p:ext uri="{BB962C8B-B14F-4D97-AF65-F5344CB8AC3E}">
        <p14:creationId xmlns:p14="http://schemas.microsoft.com/office/powerpoint/2010/main" val="24380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User’s View of a Program</a:t>
            </a:r>
            <a:endParaRPr lang="en-US" sz="3400" smtClean="0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0463" y="1644650"/>
            <a:ext cx="5543550" cy="6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0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Logical View of Segmentation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2057400" y="1562100"/>
            <a:ext cx="4343400" cy="5283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857500" y="2476500"/>
            <a:ext cx="14859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1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2628900" y="4000500"/>
            <a:ext cx="1371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3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4800600" y="3289300"/>
            <a:ext cx="1371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2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4686300" y="4610100"/>
            <a:ext cx="13716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4</a:t>
            </a:r>
          </a:p>
        </p:txBody>
      </p:sp>
      <p:grpSp>
        <p:nvGrpSpPr>
          <p:cNvPr id="55304" name="Group 24"/>
          <p:cNvGrpSpPr>
            <a:grpSpLocks/>
          </p:cNvGrpSpPr>
          <p:nvPr/>
        </p:nvGrpSpPr>
        <p:grpSpPr bwMode="auto">
          <a:xfrm>
            <a:off x="8458200" y="1562100"/>
            <a:ext cx="1714500" cy="5283200"/>
            <a:chOff x="3888" y="1056"/>
            <a:chExt cx="720" cy="2496"/>
          </a:xfrm>
        </p:grpSpPr>
        <p:grpSp>
          <p:nvGrpSpPr>
            <p:cNvPr id="55307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531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08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531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309" name="Text Box 15"/>
            <p:cNvSpPr txBox="1">
              <a:spLocks noChangeArrowheads="1"/>
            </p:cNvSpPr>
            <p:nvPr/>
          </p:nvSpPr>
          <p:spPr bwMode="auto">
            <a:xfrm>
              <a:off x="4158" y="1161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1</a:t>
              </a:r>
            </a:p>
          </p:txBody>
        </p:sp>
        <p:sp>
          <p:nvSpPr>
            <p:cNvPr id="55310" name="Text Box 16"/>
            <p:cNvSpPr txBox="1">
              <a:spLocks noChangeArrowheads="1"/>
            </p:cNvSpPr>
            <p:nvPr/>
          </p:nvSpPr>
          <p:spPr bwMode="auto">
            <a:xfrm>
              <a:off x="4160" y="1468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4</a:t>
              </a:r>
            </a:p>
          </p:txBody>
        </p:sp>
        <p:sp>
          <p:nvSpPr>
            <p:cNvPr id="5531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160" y="245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2</a:t>
              </a:r>
            </a:p>
          </p:txBody>
        </p:sp>
        <p:sp>
          <p:nvSpPr>
            <p:cNvPr id="55315" name="Text Box 21"/>
            <p:cNvSpPr txBox="1">
              <a:spLocks noChangeArrowheads="1"/>
            </p:cNvSpPr>
            <p:nvPr/>
          </p:nvSpPr>
          <p:spPr bwMode="auto">
            <a:xfrm>
              <a:off x="4160" y="291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5305" name="Text Box 22"/>
          <p:cNvSpPr txBox="1">
            <a:spLocks noChangeArrowheads="1"/>
          </p:cNvSpPr>
          <p:nvPr/>
        </p:nvSpPr>
        <p:spPr bwMode="auto">
          <a:xfrm>
            <a:off x="3360738" y="7048500"/>
            <a:ext cx="13938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user space </a:t>
            </a:r>
          </a:p>
        </p:txBody>
      </p:sp>
      <p:sp>
        <p:nvSpPr>
          <p:cNvPr id="55306" name="Text Box 23"/>
          <p:cNvSpPr txBox="1">
            <a:spLocks noChangeArrowheads="1"/>
          </p:cNvSpPr>
          <p:nvPr/>
        </p:nvSpPr>
        <p:spPr bwMode="auto">
          <a:xfrm>
            <a:off x="7915275" y="7048500"/>
            <a:ext cx="26765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physical memory space</a:t>
            </a:r>
          </a:p>
        </p:txBody>
      </p:sp>
    </p:spTree>
    <p:extLst>
      <p:ext uri="{BB962C8B-B14F-4D97-AF65-F5344CB8AC3E}">
        <p14:creationId xmlns:p14="http://schemas.microsoft.com/office/powerpoint/2010/main" val="13035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46238"/>
            <a:ext cx="11601450" cy="6737350"/>
          </a:xfrm>
        </p:spPr>
        <p:txBody>
          <a:bodyPr/>
          <a:lstStyle/>
          <a:p>
            <a:pPr>
              <a:tabLst>
                <a:tab pos="2614613" algn="l"/>
                <a:tab pos="4081463" algn="ctr"/>
              </a:tabLst>
            </a:pPr>
            <a:r>
              <a:rPr lang="en-US" sz="2400" dirty="0" smtClean="0"/>
              <a:t>Logical address consists of a two tuple: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r>
              <a:rPr lang="en-US" sz="2400" dirty="0" smtClean="0"/>
              <a:t>		&lt;segment-number, offset&gt;,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endParaRPr lang="en-US" sz="1400" dirty="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Segment table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maps two-dimensional physical addresses; each table entry has: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base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contains the starting physical address where the segments reside in memory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limit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specifies the length of the segment</a:t>
            </a:r>
          </a:p>
          <a:p>
            <a:pPr lvl="1">
              <a:tabLst>
                <a:tab pos="2614613" algn="l"/>
                <a:tab pos="4081463" algn="ctr"/>
              </a:tabLst>
            </a:pPr>
            <a:endParaRPr lang="en-US" sz="1400" dirty="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Segment-table base register (STBR)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points to the segment table’s location in memory</a:t>
            </a:r>
          </a:p>
          <a:p>
            <a:pPr>
              <a:tabLst>
                <a:tab pos="2614613" algn="l"/>
                <a:tab pos="4081463" algn="ctr"/>
              </a:tabLst>
            </a:pPr>
            <a:endParaRPr lang="en-US" sz="1400" dirty="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Segment-table length register (STLR)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indicates number of segments used by a program;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r>
              <a:rPr lang="en-US" sz="2400" dirty="0" smtClean="0"/>
              <a:t>	                  segment number </a:t>
            </a:r>
            <a:r>
              <a:rPr lang="en-US" sz="2400" b="1" i="1" dirty="0" smtClean="0">
                <a:solidFill>
                  <a:srgbClr val="FF0000"/>
                </a:solidFill>
              </a:rPr>
              <a:t>s</a:t>
            </a:r>
            <a:r>
              <a:rPr lang="en-US" sz="2400" dirty="0" smtClean="0"/>
              <a:t> is legal if </a:t>
            </a:r>
            <a:r>
              <a:rPr lang="en-US" sz="2400" b="1" i="1" dirty="0" smtClean="0">
                <a:solidFill>
                  <a:srgbClr val="FF0000"/>
                </a:solidFill>
              </a:rPr>
              <a:t>s</a:t>
            </a:r>
            <a:r>
              <a:rPr lang="en-US" sz="2400" dirty="0" smtClean="0"/>
              <a:t> &lt; </a:t>
            </a:r>
            <a:r>
              <a:rPr lang="en-US" sz="2400" b="1" dirty="0" smtClean="0">
                <a:solidFill>
                  <a:srgbClr val="FF0000"/>
                </a:solidFill>
              </a:rPr>
              <a:t>STLR</a:t>
            </a:r>
          </a:p>
        </p:txBody>
      </p:sp>
    </p:spTree>
    <p:extLst>
      <p:ext uri="{BB962C8B-B14F-4D97-AF65-F5344CB8AC3E}">
        <p14:creationId xmlns:p14="http://schemas.microsoft.com/office/powerpoint/2010/main" val="15873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(Cont.)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970088"/>
            <a:ext cx="11447463" cy="5959475"/>
          </a:xfrm>
        </p:spPr>
        <p:txBody>
          <a:bodyPr/>
          <a:lstStyle/>
          <a:p>
            <a:r>
              <a:rPr lang="en-US" sz="2400" dirty="0" smtClean="0"/>
              <a:t>Protection</a:t>
            </a:r>
          </a:p>
          <a:p>
            <a:pPr lvl="1"/>
            <a:r>
              <a:rPr lang="en-US" sz="2400" dirty="0" smtClean="0"/>
              <a:t>With each entry in segment table associate:</a:t>
            </a:r>
          </a:p>
          <a:p>
            <a:pPr lvl="2"/>
            <a:r>
              <a:rPr lang="en-US" sz="2400" dirty="0" smtClean="0"/>
              <a:t>validation bit = 0 </a:t>
            </a:r>
            <a:r>
              <a:rPr lang="en-US" sz="2400" dirty="0" smtClean="0">
                <a:sym typeface="Symbol" pitchFamily="18" charset="2"/>
              </a:rPr>
              <a:t> illegal segment</a:t>
            </a:r>
          </a:p>
          <a:p>
            <a:pPr lvl="2"/>
            <a:r>
              <a:rPr lang="en-US" sz="2400" dirty="0" smtClean="0">
                <a:sym typeface="Symbol" pitchFamily="18" charset="2"/>
              </a:rPr>
              <a:t>read/write/execute privileges</a:t>
            </a:r>
          </a:p>
          <a:p>
            <a:pPr lvl="2"/>
            <a:endParaRPr lang="en-US" sz="2400" dirty="0" smtClean="0">
              <a:sym typeface="Symbol" pitchFamily="18" charset="2"/>
            </a:endParaRPr>
          </a:p>
          <a:p>
            <a:r>
              <a:rPr lang="en-US" sz="2400" dirty="0" smtClean="0"/>
              <a:t>Protection bits associated with segments; code sharing occurs at segment level</a:t>
            </a:r>
          </a:p>
          <a:p>
            <a:endParaRPr lang="en-US" sz="2400" dirty="0" smtClean="0"/>
          </a:p>
          <a:p>
            <a:r>
              <a:rPr lang="en-US" sz="2400" dirty="0" smtClean="0"/>
              <a:t>Since segments vary in length, memory allocation is a dynamic storage-allocation problem</a:t>
            </a:r>
          </a:p>
          <a:p>
            <a:endParaRPr lang="en-US" sz="2400" dirty="0" smtClean="0"/>
          </a:p>
          <a:p>
            <a:r>
              <a:rPr lang="en-US" sz="2400" dirty="0" smtClean="0"/>
              <a:t>A segmentation example is shown in the following diagram</a:t>
            </a:r>
          </a:p>
        </p:txBody>
      </p:sp>
    </p:spTree>
    <p:extLst>
      <p:ext uri="{BB962C8B-B14F-4D97-AF65-F5344CB8AC3E}">
        <p14:creationId xmlns:p14="http://schemas.microsoft.com/office/powerpoint/2010/main" val="32582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 Hardware</a:t>
            </a:r>
            <a:endParaRPr lang="en-US" sz="3400" smtClean="0"/>
          </a:p>
        </p:txBody>
      </p:sp>
      <p:pic>
        <p:nvPicPr>
          <p:cNvPr id="58371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163" y="1484313"/>
            <a:ext cx="10382250" cy="647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0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Example of Segmentation</a:t>
            </a:r>
            <a:endParaRPr lang="en-US" sz="3400" smtClean="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1713" y="1435100"/>
            <a:ext cx="8624887" cy="669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06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79538" y="1608138"/>
            <a:ext cx="11403012" cy="6356350"/>
          </a:xfrm>
        </p:spPr>
        <p:txBody>
          <a:bodyPr/>
          <a:lstStyle/>
          <a:p>
            <a:r>
              <a:rPr lang="en-US" sz="2400" dirty="0" smtClean="0"/>
              <a:t>Physical  address space of a process can be noncontiguous; process is allocated physical memory whenever the latter is available</a:t>
            </a:r>
            <a:endParaRPr lang="en-US" sz="1400" dirty="0" smtClean="0"/>
          </a:p>
          <a:p>
            <a:r>
              <a:rPr lang="en-US" sz="2400" dirty="0" smtClean="0"/>
              <a:t>Divide physical memory into fixed-sized blocks called </a:t>
            </a:r>
            <a:r>
              <a:rPr lang="en-US" sz="2400" b="1" dirty="0" smtClean="0">
                <a:solidFill>
                  <a:srgbClr val="3366FF"/>
                </a:solidFill>
              </a:rPr>
              <a:t>frames</a:t>
            </a:r>
            <a:endParaRPr lang="en-US" sz="2400" dirty="0" smtClean="0">
              <a:solidFill>
                <a:srgbClr val="3366FF"/>
              </a:solidFill>
            </a:endParaRP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Size </a:t>
            </a:r>
            <a:r>
              <a:rPr lang="en-US" sz="2400" dirty="0" smtClean="0"/>
              <a:t>is power of 2, between 512 bytes and 16 Mbytes</a:t>
            </a:r>
          </a:p>
          <a:p>
            <a:r>
              <a:rPr lang="en-US" sz="2400" dirty="0" smtClean="0"/>
              <a:t>Divide logical memory into blocks of same size called </a:t>
            </a:r>
            <a:r>
              <a:rPr lang="en-US" sz="2400" b="1" dirty="0" smtClean="0">
                <a:solidFill>
                  <a:srgbClr val="3366FF"/>
                </a:solidFill>
              </a:rPr>
              <a:t>pages</a:t>
            </a:r>
            <a:endParaRPr lang="en-US" sz="1400" b="1" dirty="0" smtClean="0">
              <a:solidFill>
                <a:srgbClr val="3366FF"/>
              </a:solidFill>
            </a:endParaRPr>
          </a:p>
          <a:p>
            <a:r>
              <a:rPr lang="en-US" sz="2400" dirty="0" smtClean="0"/>
              <a:t>Keep track of all free frames</a:t>
            </a:r>
            <a:endParaRPr lang="en-US" sz="1400" dirty="0" smtClean="0"/>
          </a:p>
          <a:p>
            <a:r>
              <a:rPr lang="en-US" sz="2400" dirty="0" smtClean="0"/>
              <a:t>To run a program of size </a:t>
            </a:r>
            <a:r>
              <a:rPr lang="en-US" sz="2400" i="1" dirty="0" smtClean="0"/>
              <a:t>N </a:t>
            </a:r>
            <a:r>
              <a:rPr lang="en-US" sz="2400" dirty="0" smtClean="0"/>
              <a:t>pages, need to find </a:t>
            </a:r>
            <a:r>
              <a:rPr lang="en-US" sz="2400" i="1" dirty="0" smtClean="0"/>
              <a:t>N</a:t>
            </a:r>
            <a:r>
              <a:rPr lang="en-US" sz="2400" dirty="0" smtClean="0"/>
              <a:t> free frames and load program</a:t>
            </a:r>
            <a:endParaRPr lang="en-US" sz="1400" dirty="0" smtClean="0"/>
          </a:p>
          <a:p>
            <a:r>
              <a:rPr lang="en-US" sz="2400" dirty="0" smtClean="0"/>
              <a:t>Set up a </a:t>
            </a:r>
            <a:r>
              <a:rPr lang="en-US" sz="2400" b="1" dirty="0" smtClean="0">
                <a:solidFill>
                  <a:srgbClr val="3366FF"/>
                </a:solidFill>
              </a:rPr>
              <a:t>page table</a:t>
            </a:r>
            <a:r>
              <a:rPr lang="en-US" sz="2400" dirty="0" smtClean="0"/>
              <a:t> to translate logical to physical addresses</a:t>
            </a:r>
            <a:endParaRPr lang="en-US" sz="1400" dirty="0" smtClean="0"/>
          </a:p>
          <a:p>
            <a:r>
              <a:rPr lang="en-US" sz="2400" dirty="0" smtClean="0"/>
              <a:t>Backing store likewise split into pages</a:t>
            </a:r>
          </a:p>
          <a:p>
            <a:r>
              <a:rPr lang="en-US" sz="2400" dirty="0" smtClean="0"/>
              <a:t>Still have 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/>
              <a:t>Address Translation Scheme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z="2400" dirty="0" smtClean="0"/>
              <a:t>Address generated by CPU is divided into:</a:t>
            </a:r>
          </a:p>
          <a:p>
            <a:pPr lvl="1"/>
            <a:r>
              <a:rPr lang="en-US" sz="2400" b="1" dirty="0" smtClean="0">
                <a:solidFill>
                  <a:srgbClr val="3366FF"/>
                </a:solidFill>
              </a:rPr>
              <a:t>Page number (</a:t>
            </a:r>
            <a:r>
              <a:rPr lang="en-US" sz="2400" b="1" i="1" dirty="0" smtClean="0">
                <a:solidFill>
                  <a:srgbClr val="3366FF"/>
                </a:solidFill>
              </a:rPr>
              <a:t>p</a:t>
            </a:r>
            <a:r>
              <a:rPr lang="en-US" sz="2400" b="1" dirty="0" smtClean="0">
                <a:solidFill>
                  <a:srgbClr val="3366FF"/>
                </a:solidFill>
              </a:rPr>
              <a:t>)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used as an index into a </a:t>
            </a:r>
            <a:r>
              <a:rPr lang="en-US" sz="2400" b="1" dirty="0" smtClean="0">
                <a:solidFill>
                  <a:srgbClr val="3366FF"/>
                </a:solidFill>
              </a:rPr>
              <a:t>page table </a:t>
            </a:r>
            <a:r>
              <a:rPr lang="en-US" sz="2400" dirty="0" smtClean="0"/>
              <a:t>which contains base address of each page in physical memory</a:t>
            </a:r>
          </a:p>
          <a:p>
            <a:pPr lvl="1"/>
            <a:r>
              <a:rPr lang="en-US" sz="2400" b="1" dirty="0" smtClean="0">
                <a:solidFill>
                  <a:srgbClr val="3366FF"/>
                </a:solidFill>
              </a:rPr>
              <a:t>Page offset (</a:t>
            </a:r>
            <a:r>
              <a:rPr lang="en-US" sz="2400" b="1" i="1" dirty="0" smtClean="0">
                <a:solidFill>
                  <a:srgbClr val="3366FF"/>
                </a:solidFill>
              </a:rPr>
              <a:t>d</a:t>
            </a:r>
            <a:r>
              <a:rPr lang="en-US" sz="2400" b="1" dirty="0" smtClean="0">
                <a:solidFill>
                  <a:srgbClr val="3366FF"/>
                </a:solidFill>
              </a:rPr>
              <a:t>)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combined with base address to define the physical memory address that is sent to the memory unit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marL="652462" lvl="1" indent="0">
              <a:buNone/>
            </a:pPr>
            <a:endParaRPr lang="en-US" sz="2400" dirty="0" smtClean="0"/>
          </a:p>
        </p:txBody>
      </p:sp>
      <p:sp>
        <p:nvSpPr>
          <p:cNvPr id="27652" name="Rectangle 1028"/>
          <p:cNvSpPr>
            <a:spLocks noChangeArrowheads="1"/>
          </p:cNvSpPr>
          <p:nvPr/>
        </p:nvSpPr>
        <p:spPr bwMode="auto">
          <a:xfrm>
            <a:off x="3889375" y="4672013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7653" name="Line 1030"/>
          <p:cNvSpPr>
            <a:spLocks noChangeShapeType="1"/>
          </p:cNvSpPr>
          <p:nvPr/>
        </p:nvSpPr>
        <p:spPr bwMode="auto">
          <a:xfrm>
            <a:off x="6338888" y="4240213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3986213" y="4160838"/>
            <a:ext cx="16240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27655" name="Text Box 1032"/>
          <p:cNvSpPr txBox="1">
            <a:spLocks noChangeArrowheads="1"/>
          </p:cNvSpPr>
          <p:nvPr/>
        </p:nvSpPr>
        <p:spPr bwMode="auto">
          <a:xfrm>
            <a:off x="6731000" y="4152900"/>
            <a:ext cx="1401763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27656" name="Text Box 1033"/>
          <p:cNvSpPr txBox="1">
            <a:spLocks noChangeArrowheads="1"/>
          </p:cNvSpPr>
          <p:nvPr/>
        </p:nvSpPr>
        <p:spPr bwMode="auto">
          <a:xfrm>
            <a:off x="4745038" y="4748213"/>
            <a:ext cx="4159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endParaRPr lang="en-US">
              <a:latin typeface="Helvetica" pitchFamily="34" charset="0"/>
            </a:endParaRPr>
          </a:p>
        </p:txBody>
      </p:sp>
      <p:sp>
        <p:nvSpPr>
          <p:cNvPr id="27657" name="Text Box 1035"/>
          <p:cNvSpPr txBox="1">
            <a:spLocks noChangeArrowheads="1"/>
          </p:cNvSpPr>
          <p:nvPr/>
        </p:nvSpPr>
        <p:spPr bwMode="auto">
          <a:xfrm>
            <a:off x="6913563" y="4787900"/>
            <a:ext cx="427037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27658" name="Text Box 1036"/>
          <p:cNvSpPr txBox="1">
            <a:spLocks noChangeArrowheads="1"/>
          </p:cNvSpPr>
          <p:nvPr/>
        </p:nvSpPr>
        <p:spPr bwMode="auto">
          <a:xfrm>
            <a:off x="4429125" y="5345113"/>
            <a:ext cx="1190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m - n</a:t>
            </a:r>
          </a:p>
        </p:txBody>
      </p:sp>
      <p:sp>
        <p:nvSpPr>
          <p:cNvPr id="27659" name="Text Box 1038"/>
          <p:cNvSpPr txBox="1">
            <a:spLocks noChangeArrowheads="1"/>
          </p:cNvSpPr>
          <p:nvPr/>
        </p:nvSpPr>
        <p:spPr bwMode="auto">
          <a:xfrm>
            <a:off x="6824663" y="5357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950" y="369888"/>
            <a:ext cx="11906250" cy="768350"/>
          </a:xfrm>
        </p:spPr>
        <p:txBody>
          <a:bodyPr/>
          <a:lstStyle/>
          <a:p>
            <a:pPr eaLnBrk="1" hangingPunct="1"/>
            <a:r>
              <a:rPr lang="en-US" smtClean="0"/>
              <a:t>Paging Hardware</a:t>
            </a:r>
          </a:p>
        </p:txBody>
      </p:sp>
      <p:pic>
        <p:nvPicPr>
          <p:cNvPr id="2867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8163" y="1954213"/>
            <a:ext cx="10158412" cy="538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98650" y="369888"/>
            <a:ext cx="9839325" cy="768350"/>
          </a:xfrm>
        </p:spPr>
        <p:txBody>
          <a:bodyPr/>
          <a:lstStyle/>
          <a:p>
            <a:pPr eaLnBrk="1" hangingPunct="1"/>
            <a:r>
              <a:rPr lang="en-US" smtClean="0"/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52588"/>
            <a:ext cx="11028363" cy="5978525"/>
          </a:xfrm>
        </p:spPr>
        <p:txBody>
          <a:bodyPr/>
          <a:lstStyle/>
          <a:p>
            <a:r>
              <a:rPr lang="en-US" smtClean="0"/>
              <a:t>A pair of </a:t>
            </a:r>
            <a:r>
              <a:rPr lang="en-US" b="1" smtClean="0">
                <a:solidFill>
                  <a:srgbClr val="3366FF"/>
                </a:solidFill>
              </a:rPr>
              <a:t>base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and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smtClean="0">
                <a:solidFill>
                  <a:srgbClr val="3366FF"/>
                </a:solidFill>
              </a:rPr>
              <a:t>limit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registers define the 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9888" y="2393950"/>
            <a:ext cx="5400675" cy="528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319088"/>
            <a:ext cx="12344400" cy="860425"/>
          </a:xfrm>
        </p:spPr>
        <p:txBody>
          <a:bodyPr/>
          <a:lstStyle/>
          <a:p>
            <a:pPr eaLnBrk="1" hangingPunct="1"/>
            <a:r>
              <a:rPr lang="en-US" sz="3600" smtClean="0"/>
              <a:t>Paging Model of Logical and Physical Memory</a:t>
            </a:r>
            <a:endParaRPr lang="en-US" sz="2800" smtClean="0"/>
          </a:p>
        </p:txBody>
      </p:sp>
      <p:pic>
        <p:nvPicPr>
          <p:cNvPr id="29699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4013" y="1604963"/>
            <a:ext cx="7407275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9352" y="1208676"/>
            <a:ext cx="6974498" cy="772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304800"/>
            <a:ext cx="12115800" cy="812800"/>
          </a:xfrm>
        </p:spPr>
        <p:txBody>
          <a:bodyPr/>
          <a:lstStyle/>
          <a:p>
            <a:pPr eaLnBrk="1" hangingPunct="1"/>
            <a:r>
              <a:rPr lang="en-US" smtClean="0"/>
              <a:t>Paging Example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9213850" y="3738239"/>
            <a:ext cx="4006850" cy="6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=2 and </a:t>
            </a:r>
            <a:r>
              <a:rPr lang="en-US" i="1" dirty="0">
                <a:latin typeface="Helvetica" pitchFamily="34" charset="0"/>
              </a:rPr>
              <a:t>m</a:t>
            </a:r>
            <a:r>
              <a:rPr lang="en-US" dirty="0">
                <a:latin typeface="Helvetica" pitchFamily="34" charset="0"/>
              </a:rPr>
              <a:t>=4   32-byte memory and 4-byte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706225" cy="5940425"/>
          </a:xfrm>
        </p:spPr>
        <p:txBody>
          <a:bodyPr/>
          <a:lstStyle/>
          <a:p>
            <a:r>
              <a:rPr lang="en-US" sz="2400" dirty="0" smtClean="0"/>
              <a:t>Page table is kept in main memory</a:t>
            </a:r>
          </a:p>
          <a:p>
            <a:endParaRPr lang="en-US" sz="1400" dirty="0" smtClean="0"/>
          </a:p>
          <a:p>
            <a:r>
              <a:rPr lang="en-US" sz="2400" b="1" dirty="0" smtClean="0">
                <a:solidFill>
                  <a:srgbClr val="3366FF"/>
                </a:solidFill>
              </a:rPr>
              <a:t>Page-table base register (PTBR)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points to the page table</a:t>
            </a:r>
          </a:p>
          <a:p>
            <a:endParaRPr lang="en-US" sz="1400" dirty="0" smtClean="0"/>
          </a:p>
          <a:p>
            <a:r>
              <a:rPr lang="en-US" sz="2400" b="1" dirty="0" smtClean="0">
                <a:solidFill>
                  <a:srgbClr val="3366FF"/>
                </a:solidFill>
              </a:rPr>
              <a:t>Page-table length register (PTLR)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indicates size of the page table</a:t>
            </a:r>
          </a:p>
          <a:p>
            <a:endParaRPr lang="en-US" sz="1400" dirty="0" smtClean="0"/>
          </a:p>
          <a:p>
            <a:r>
              <a:rPr lang="en-US" sz="2400" dirty="0" smtClean="0"/>
              <a:t>In this scheme every data/instruction access requires two memory accesses</a:t>
            </a:r>
          </a:p>
          <a:p>
            <a:pPr lvl="1"/>
            <a:r>
              <a:rPr lang="en-US" sz="2400" dirty="0" smtClean="0"/>
              <a:t>One for the page table and one for the data / instruction</a:t>
            </a:r>
          </a:p>
          <a:p>
            <a:endParaRPr lang="en-US" sz="1400" dirty="0" smtClean="0"/>
          </a:p>
          <a:p>
            <a:r>
              <a:rPr lang="en-US" sz="2400" dirty="0" smtClean="0"/>
              <a:t>The two memory access problem can be solved by the use of a special fast-lookup hardware cache called </a:t>
            </a:r>
            <a:r>
              <a:rPr lang="en-US" sz="2400" b="1" dirty="0" smtClean="0">
                <a:solidFill>
                  <a:srgbClr val="3366FF"/>
                </a:solidFill>
              </a:rPr>
              <a:t>associative memory </a:t>
            </a:r>
            <a:r>
              <a:rPr lang="en-US" sz="2400" dirty="0" smtClean="0"/>
              <a:t>or </a:t>
            </a:r>
            <a:r>
              <a:rPr lang="en-US" sz="2400" b="1" dirty="0" smtClean="0">
                <a:solidFill>
                  <a:srgbClr val="3366FF"/>
                </a:solidFill>
              </a:rPr>
              <a:t>translation look-aside buffers (TLBs)</a:t>
            </a:r>
          </a:p>
          <a:p>
            <a:endParaRPr lang="en-US" sz="1400" b="1" dirty="0" smtClean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Page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 TLBs store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3366FF"/>
                </a:solidFill>
              </a:rPr>
              <a:t>address-space identifiers (ASIDs) </a:t>
            </a:r>
            <a:r>
              <a:rPr lang="en-US" sz="2800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sz="2800" dirty="0"/>
              <a:t>Otherwise need to flush at every context switch</a:t>
            </a:r>
          </a:p>
          <a:p>
            <a:endParaRPr lang="en-US" sz="2800" dirty="0"/>
          </a:p>
          <a:p>
            <a:r>
              <a:rPr lang="en-US" sz="2800" dirty="0"/>
              <a:t>TLBs typically small (64 to 1,024 entries)</a:t>
            </a:r>
          </a:p>
          <a:p>
            <a:endParaRPr lang="en-US" sz="2800" dirty="0"/>
          </a:p>
          <a:p>
            <a:r>
              <a:rPr lang="en-US" sz="2800" dirty="0"/>
              <a:t>On a TLB miss, value is loaded into the TLB for faster access next time</a:t>
            </a:r>
          </a:p>
          <a:p>
            <a:pPr lvl="1"/>
            <a:r>
              <a:rPr lang="en-US" sz="2800" dirty="0"/>
              <a:t>Replacement policies must be considered</a:t>
            </a:r>
          </a:p>
          <a:p>
            <a:pPr lvl="1"/>
            <a:r>
              <a:rPr lang="en-US" sz="2800" dirty="0"/>
              <a:t>Some entries can be</a:t>
            </a:r>
            <a:r>
              <a:rPr lang="en-US" sz="2800" b="1" dirty="0">
                <a:solidFill>
                  <a:srgbClr val="3366FF"/>
                </a:solidFill>
              </a:rPr>
              <a:t> wired down </a:t>
            </a:r>
            <a:r>
              <a:rPr lang="en-US" sz="2800" dirty="0"/>
              <a:t>for permanent fast access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67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 Hardware With TLB</a:t>
            </a:r>
            <a:endParaRPr lang="en-US" sz="3400" smtClean="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0" y="1816100"/>
            <a:ext cx="9151938" cy="614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Effective Access Time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739900"/>
            <a:ext cx="11618913" cy="59102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/>
              <a:t>Associative Lookup = </a:t>
            </a:r>
            <a:r>
              <a:rPr lang="en-US" smtClean="0">
                <a:sym typeface="Symbol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Hit ratio = 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Consider  = 80%,  = 20ns for TLB search, 100ns for memory access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b="1" smtClean="0">
                <a:solidFill>
                  <a:srgbClr val="3366FF"/>
                </a:solidFill>
                <a:sym typeface="Symbol" pitchFamily="18" charset="2"/>
              </a:rPr>
              <a:t>Effective Access Time</a:t>
            </a:r>
            <a:r>
              <a:rPr lang="en-US" smtClean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b="1" smtClean="0">
                <a:solidFill>
                  <a:srgbClr val="3366FF"/>
                </a:solidFill>
                <a:sym typeface="Symbol" pitchFamily="18" charset="2"/>
              </a:rPr>
              <a:t>(EAT)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r>
              <a:rPr lang="en-US" smtClean="0"/>
              <a:t>		EAT = (1 + </a:t>
            </a:r>
            <a:r>
              <a:rPr lang="en-US" smtClean="0">
                <a:sym typeface="Symbol" pitchFamily="18" charset="2"/>
              </a:rPr>
              <a:t>)  + (2 + )(1 – )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			= 2 +  – 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/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/>
              <a:t> </a:t>
            </a:r>
            <a:r>
              <a:rPr lang="en-US" smtClean="0">
                <a:sym typeface="Symbol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EAT = 0.80 x 120 + 0.20 x 220 = 140ns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Consider slower memory but better hit ratio -&gt;   = 98%,  = 20ns for TLB search, 140ns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sym typeface="Symbol" pitchFamily="18" charset="2"/>
              </a:rPr>
              <a:t>EAT = 0.98 x 160 + 0.02 x 300 = 162.8ns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54" y="1371292"/>
            <a:ext cx="11079219" cy="2748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54" y="4352455"/>
            <a:ext cx="10310594" cy="38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0620"/>
            <a:ext cx="12344400" cy="768350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0" y="111103"/>
            <a:ext cx="12270259" cy="2049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60108"/>
            <a:ext cx="8617226" cy="68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1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Memory Protection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39550" cy="5959475"/>
          </a:xfrm>
        </p:spPr>
        <p:txBody>
          <a:bodyPr/>
          <a:lstStyle/>
          <a:p>
            <a:r>
              <a:rPr lang="en-US" smtClean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smtClean="0"/>
              <a:t>Can also add more bits to indicate page execute-only, and so on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Valid-invalid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bit attached to each entry in the page table:</a:t>
            </a:r>
          </a:p>
          <a:p>
            <a:pPr lvl="1"/>
            <a:r>
              <a:rPr lang="en-US" smtClean="0"/>
              <a:t>“valid” indicates that the associated page is in the process’ logical address space, and is thus a legal page</a:t>
            </a:r>
          </a:p>
          <a:p>
            <a:pPr lvl="1"/>
            <a:r>
              <a:rPr lang="en-US" smtClean="0"/>
              <a:t>“invalid” indicates that the page is not in the process’ logical address space</a:t>
            </a:r>
          </a:p>
          <a:p>
            <a:pPr lvl="1"/>
            <a:r>
              <a:rPr lang="en-US" smtClean="0"/>
              <a:t>Or use PTLR</a:t>
            </a:r>
          </a:p>
          <a:p>
            <a:pPr lvl="1"/>
            <a:endParaRPr lang="en-US" smtClean="0"/>
          </a:p>
          <a:p>
            <a:r>
              <a:rPr lang="en-US" smtClean="0"/>
              <a:t>Any violations result in a trap to the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300" y="0"/>
            <a:ext cx="11350625" cy="1204913"/>
          </a:xfrm>
        </p:spPr>
        <p:txBody>
          <a:bodyPr/>
          <a:lstStyle/>
          <a:p>
            <a:pPr eaLnBrk="1" hangingPunct="1"/>
            <a:r>
              <a:rPr lang="en-US" sz="4000" smtClean="0"/>
              <a:t>Valid (v) or Invalid (i) </a:t>
            </a:r>
            <a:br>
              <a:rPr lang="en-US" sz="4000" smtClean="0"/>
            </a:br>
            <a:r>
              <a:rPr lang="en-US" sz="4000" smtClean="0"/>
              <a:t>Bit In A Page Table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0838" y="1789113"/>
            <a:ext cx="8258175" cy="637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smtClean="0"/>
              <a:t>Hardware Address Protection with Base and Limit Registers</a:t>
            </a:r>
          </a:p>
        </p:txBody>
      </p:sp>
      <p:pic>
        <p:nvPicPr>
          <p:cNvPr id="8195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2790" b="-12790"/>
          <a:stretch>
            <a:fillRect/>
          </a:stretch>
        </p:blipFill>
        <p:spPr>
          <a:xfrm>
            <a:off x="2197100" y="2357438"/>
            <a:ext cx="10033000" cy="49101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Shared Pages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33200" cy="5978525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smtClean="0"/>
              <a:t>One copy of read-only (</a:t>
            </a:r>
            <a:r>
              <a:rPr lang="en-US" b="1" smtClean="0">
                <a:solidFill>
                  <a:srgbClr val="3366FF"/>
                </a:solidFill>
              </a:rPr>
              <a:t>reentrant</a:t>
            </a:r>
            <a:r>
              <a:rPr lang="en-US" smtClean="0"/>
              <a:t>) code shared among processes (i.e., text editors, compilers, window systems)</a:t>
            </a:r>
          </a:p>
          <a:p>
            <a:pPr lvl="1"/>
            <a:r>
              <a:rPr lang="en-US" smtClean="0"/>
              <a:t>Similar to multiple threads sharing the same process space</a:t>
            </a:r>
          </a:p>
          <a:p>
            <a:pPr lvl="1"/>
            <a:r>
              <a:rPr lang="en-US" smtClean="0"/>
              <a:t>Also useful for interprocess communication if sharing of read-write pages is allowed</a:t>
            </a:r>
          </a:p>
          <a:p>
            <a:pPr lvl="1"/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Private code and data</a:t>
            </a:r>
            <a:r>
              <a:rPr lang="en-US" smtClean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smtClean="0"/>
              <a:t>Each process keeps a separate copy of the code and data</a:t>
            </a:r>
          </a:p>
          <a:p>
            <a:pPr lvl="1"/>
            <a:r>
              <a:rPr lang="en-US" smtClean="0"/>
              <a:t>The pages for the private code and data can appear anywhere in the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smtClean="0"/>
              <a:t>Shared Pages Example</a:t>
            </a:r>
            <a:endParaRPr lang="en-US" sz="3400" smtClean="0"/>
          </a:p>
        </p:txBody>
      </p:sp>
      <p:pic>
        <p:nvPicPr>
          <p:cNvPr id="40963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900" y="1346200"/>
            <a:ext cx="7832725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Structure of the Page Table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smtClean="0"/>
              <a:t>Memory structures for paging can get huge using straight-forward methods</a:t>
            </a:r>
          </a:p>
          <a:p>
            <a:pPr lvl="1"/>
            <a:r>
              <a:rPr lang="en-US" smtClean="0"/>
              <a:t>Consider a 32-bit logical address space as on modern computers</a:t>
            </a:r>
          </a:p>
          <a:p>
            <a:pPr lvl="1"/>
            <a:r>
              <a:rPr lang="en-US" smtClean="0"/>
              <a:t>Page size of 4 KB (2</a:t>
            </a:r>
            <a:r>
              <a:rPr lang="en-US" baseline="30000" smtClean="0"/>
              <a:t>12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Page table would have 1 million entries (2</a:t>
            </a:r>
            <a:r>
              <a:rPr lang="en-US" baseline="30000" smtClean="0"/>
              <a:t>32</a:t>
            </a:r>
            <a:r>
              <a:rPr lang="en-US" smtClean="0"/>
              <a:t> / 2</a:t>
            </a:r>
            <a:r>
              <a:rPr lang="en-US" baseline="30000" smtClean="0"/>
              <a:t>12)</a:t>
            </a:r>
          </a:p>
          <a:p>
            <a:pPr lvl="1"/>
            <a:r>
              <a:rPr lang="en-US" smtClean="0"/>
              <a:t>If each entry is 4 bytes -&gt; 4 MB of physical address space / memory for page table alone</a:t>
            </a:r>
          </a:p>
          <a:p>
            <a:pPr lvl="2"/>
            <a:r>
              <a:rPr lang="en-US" smtClean="0"/>
              <a:t>That amount of memory used to cost a lot</a:t>
            </a:r>
          </a:p>
          <a:p>
            <a:pPr lvl="2"/>
            <a:r>
              <a:rPr lang="en-US" smtClean="0"/>
              <a:t>Don’t want to allocate that contiguously in main memory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endParaRPr lang="en-US" smtClean="0"/>
          </a:p>
          <a:p>
            <a:r>
              <a:rPr lang="en-US" smtClean="0"/>
              <a:t>Hierarchical Paging</a:t>
            </a:r>
          </a:p>
          <a:p>
            <a:endParaRPr lang="en-US" smtClean="0"/>
          </a:p>
          <a:p>
            <a:r>
              <a:rPr lang="en-US" smtClean="0"/>
              <a:t>Hashed Page Tables</a:t>
            </a:r>
          </a:p>
          <a:p>
            <a:endParaRPr lang="en-US" smtClean="0"/>
          </a:p>
          <a:p>
            <a:r>
              <a:rPr lang="en-US" smtClean="0"/>
              <a:t>Inverted Page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Hierarchical Page Tables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smtClean="0"/>
              <a:t>Break up the logical address space into multiple page tables</a:t>
            </a:r>
          </a:p>
          <a:p>
            <a:endParaRPr lang="en-US" smtClean="0"/>
          </a:p>
          <a:p>
            <a:r>
              <a:rPr lang="en-US" smtClean="0"/>
              <a:t>A simple technique is a two-level page table</a:t>
            </a:r>
          </a:p>
          <a:p>
            <a:endParaRPr lang="en-US" smtClean="0"/>
          </a:p>
          <a:p>
            <a:r>
              <a:rPr lang="en-US" smtClean="0"/>
              <a:t>We then page the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Two-Level Page-Table Scheme</a:t>
            </a:r>
            <a:endParaRPr lang="en-US" sz="3400" smtClean="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8388" y="1365250"/>
            <a:ext cx="7234237" cy="679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/>
              <a:t>Two-Level Paging 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88" y="1970088"/>
            <a:ext cx="11710987" cy="64023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A logical address (on 32-bit machine with 1K page size) is divided into:</a:t>
            </a:r>
          </a:p>
          <a:p>
            <a:pPr marL="896938" lvl="1">
              <a:lnSpc>
                <a:spcPct val="90000"/>
              </a:lnSpc>
            </a:pPr>
            <a:r>
              <a:rPr lang="en-US" smtClean="0"/>
              <a:t>a page number consisting of 22 bits</a:t>
            </a:r>
          </a:p>
          <a:p>
            <a:pPr marL="896938" lvl="1">
              <a:lnSpc>
                <a:spcPct val="90000"/>
              </a:lnSpc>
            </a:pPr>
            <a:r>
              <a:rPr lang="en-US" smtClean="0"/>
              <a:t>a page offset consisting of 10 bits</a:t>
            </a:r>
          </a:p>
          <a:p>
            <a:pPr marL="896938" lvl="1">
              <a:lnSpc>
                <a:spcPct val="90000"/>
              </a:lnSpc>
            </a:pPr>
            <a:endParaRPr lang="en-US" sz="1100" smtClean="0"/>
          </a:p>
          <a:p>
            <a:pPr>
              <a:lnSpc>
                <a:spcPct val="90000"/>
              </a:lnSpc>
            </a:pPr>
            <a:r>
              <a:rPr lang="en-US" smtClean="0"/>
              <a:t>Since the page table is paged, the page number is further divided into:</a:t>
            </a:r>
          </a:p>
          <a:p>
            <a:pPr marL="896938" lvl="1">
              <a:lnSpc>
                <a:spcPct val="90000"/>
              </a:lnSpc>
            </a:pPr>
            <a:r>
              <a:rPr lang="en-US" smtClean="0"/>
              <a:t>a 12-bit page number </a:t>
            </a:r>
          </a:p>
          <a:p>
            <a:pPr marL="896938" lvl="1">
              <a:lnSpc>
                <a:spcPct val="90000"/>
              </a:lnSpc>
            </a:pPr>
            <a:r>
              <a:rPr lang="en-US" smtClean="0"/>
              <a:t>a 10-bit page offset</a:t>
            </a:r>
          </a:p>
          <a:p>
            <a:pPr marL="896938" lvl="1">
              <a:lnSpc>
                <a:spcPct val="90000"/>
              </a:lnSpc>
            </a:pPr>
            <a:endParaRPr lang="en-US" sz="1100" smtClean="0"/>
          </a:p>
          <a:p>
            <a:pPr>
              <a:lnSpc>
                <a:spcPct val="90000"/>
              </a:lnSpc>
            </a:pPr>
            <a:r>
              <a:rPr lang="en-US" smtClean="0"/>
              <a:t>Thus, a logical address is as follows:</a:t>
            </a:r>
            <a:br>
              <a:rPr lang="en-US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r>
              <a:rPr lang="en-US" sz="2300" smtClean="0"/>
              <a:t/>
            </a:r>
            <a:br>
              <a:rPr lang="en-US" sz="2300" smtClean="0"/>
            </a:br>
            <a:endParaRPr lang="en-US" sz="2300" smtClean="0"/>
          </a:p>
          <a:p>
            <a:pPr>
              <a:lnSpc>
                <a:spcPct val="90000"/>
              </a:lnSpc>
            </a:pPr>
            <a:r>
              <a:rPr lang="en-US" smtClean="0"/>
              <a:t>where</a:t>
            </a:r>
            <a:r>
              <a:rPr lang="en-US" i="1" smtClean="0"/>
              <a:t> p</a:t>
            </a:r>
            <a:r>
              <a:rPr lang="en-US" i="1" baseline="-25000" smtClean="0"/>
              <a:t>1</a:t>
            </a:r>
            <a:r>
              <a:rPr lang="en-US" smtClean="0"/>
              <a:t> is an index into the outer page table, and </a:t>
            </a:r>
            <a:r>
              <a:rPr lang="en-US" i="1" smtClean="0"/>
              <a:t>p</a:t>
            </a:r>
            <a:r>
              <a:rPr lang="en-US" i="1" baseline="-25000" smtClean="0"/>
              <a:t>2</a:t>
            </a:r>
            <a:r>
              <a:rPr lang="en-US" smtClean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smtClean="0"/>
              <a:t>Known as </a:t>
            </a:r>
            <a:r>
              <a:rPr lang="en-US" b="1" smtClean="0">
                <a:solidFill>
                  <a:srgbClr val="3366FF"/>
                </a:solidFill>
              </a:rPr>
              <a:t>forward-mapped page table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4600575" y="6142038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5857875" y="61293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7051675" y="5710238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4697413" y="5632450"/>
            <a:ext cx="16256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7442200" y="5649913"/>
            <a:ext cx="14033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953000" y="6243638"/>
            <a:ext cx="4968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6153150" y="6234113"/>
            <a:ext cx="4984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7624763" y="6284913"/>
            <a:ext cx="428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4900613" y="67421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6057900" y="6754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7658100" y="6754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93863" y="369888"/>
            <a:ext cx="11336337" cy="768350"/>
          </a:xfrm>
        </p:spPr>
        <p:txBody>
          <a:bodyPr/>
          <a:lstStyle/>
          <a:p>
            <a:pPr eaLnBrk="1" hangingPunct="1"/>
            <a:r>
              <a:rPr lang="en-US" smtClean="0"/>
              <a:t>Address-Translation Scheme</a:t>
            </a:r>
            <a:endParaRPr lang="en-US" sz="3400" smtClean="0"/>
          </a:p>
        </p:txBody>
      </p:sp>
      <p:pic>
        <p:nvPicPr>
          <p:cNvPr id="46083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5913" y="2330450"/>
            <a:ext cx="10647362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64-bit Logical Address Space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Even two-level paging scheme not sufficient</a:t>
            </a:r>
          </a:p>
          <a:p>
            <a:r>
              <a:rPr lang="en-US" smtClean="0"/>
              <a:t>If page size is 4 KB (2</a:t>
            </a:r>
            <a:r>
              <a:rPr lang="en-US" baseline="30000" smtClean="0"/>
              <a:t>12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Then page table has 2</a:t>
            </a:r>
            <a:r>
              <a:rPr lang="en-US" baseline="30000" smtClean="0"/>
              <a:t>52</a:t>
            </a:r>
            <a:r>
              <a:rPr lang="en-US" smtClean="0"/>
              <a:t> entries</a:t>
            </a:r>
          </a:p>
          <a:p>
            <a:pPr lvl="1"/>
            <a:r>
              <a:rPr lang="en-US" smtClean="0"/>
              <a:t>If two level scheme, inner page tables could be 2</a:t>
            </a:r>
            <a:r>
              <a:rPr lang="en-US" baseline="30000" smtClean="0"/>
              <a:t>10</a:t>
            </a:r>
            <a:r>
              <a:rPr lang="en-US" smtClean="0"/>
              <a:t> 4-byte entries</a:t>
            </a:r>
          </a:p>
          <a:p>
            <a:pPr lvl="1"/>
            <a:r>
              <a:rPr lang="en-US" smtClean="0"/>
              <a:t>Address would look like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Outer page table has 2</a:t>
            </a:r>
            <a:r>
              <a:rPr lang="en-US" baseline="30000" smtClean="0"/>
              <a:t>42</a:t>
            </a:r>
            <a:r>
              <a:rPr lang="en-US" smtClean="0"/>
              <a:t> entries or 2</a:t>
            </a:r>
            <a:r>
              <a:rPr lang="en-US" baseline="30000" smtClean="0"/>
              <a:t>44</a:t>
            </a:r>
            <a:r>
              <a:rPr lang="en-US" smtClean="0"/>
              <a:t> bytes</a:t>
            </a:r>
          </a:p>
          <a:p>
            <a:pPr lvl="1"/>
            <a:r>
              <a:rPr lang="en-US" smtClean="0"/>
              <a:t>One solution is to add a 2</a:t>
            </a:r>
            <a:r>
              <a:rPr lang="en-US" baseline="30000" smtClean="0"/>
              <a:t>nd</a:t>
            </a:r>
            <a:r>
              <a:rPr lang="en-US" smtClean="0"/>
              <a:t> outer page table</a:t>
            </a:r>
          </a:p>
          <a:p>
            <a:pPr lvl="1"/>
            <a:r>
              <a:rPr lang="en-US" smtClean="0"/>
              <a:t>But in the following example the 2</a:t>
            </a:r>
            <a:r>
              <a:rPr lang="en-US" baseline="30000" smtClean="0"/>
              <a:t>nd</a:t>
            </a:r>
            <a:r>
              <a:rPr lang="en-US" smtClean="0"/>
              <a:t> outer page table is still 2</a:t>
            </a:r>
            <a:r>
              <a:rPr lang="en-US" baseline="30000" smtClean="0"/>
              <a:t>34</a:t>
            </a:r>
            <a:r>
              <a:rPr lang="en-US" smtClean="0"/>
              <a:t> bytes in size</a:t>
            </a:r>
          </a:p>
          <a:p>
            <a:pPr lvl="2"/>
            <a:r>
              <a:rPr lang="en-US" smtClean="0"/>
              <a:t>And possibly 4 memory access to get to one physical memory location</a:t>
            </a:r>
          </a:p>
          <a:p>
            <a:pPr lvl="1"/>
            <a:endParaRPr lang="en-US" smtClean="0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3365500" y="4151313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4622800" y="41386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5816600" y="3719513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213100" y="3663950"/>
            <a:ext cx="13668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outer page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6207125" y="3659188"/>
            <a:ext cx="14033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3716338" y="4252913"/>
            <a:ext cx="49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4918075" y="4243388"/>
            <a:ext cx="4984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6389688" y="4294188"/>
            <a:ext cx="428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3665538" y="47513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42</a:t>
            </a: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4822825" y="47640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6423025" y="47640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7119" name="Text Box 7"/>
          <p:cNvSpPr txBox="1">
            <a:spLocks noChangeArrowheads="1"/>
          </p:cNvSpPr>
          <p:nvPr/>
        </p:nvSpPr>
        <p:spPr bwMode="auto">
          <a:xfrm>
            <a:off x="4527550" y="3667125"/>
            <a:ext cx="13541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inner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smtClean="0"/>
              <a:t>Three-level Paging Scheme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2950" y="2424113"/>
            <a:ext cx="9312275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7238" y="5233988"/>
            <a:ext cx="9669462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/>
              <a:t>Hashed Page Tables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53838" cy="5978525"/>
          </a:xfrm>
        </p:spPr>
        <p:txBody>
          <a:bodyPr/>
          <a:lstStyle/>
          <a:p>
            <a:r>
              <a:rPr lang="en-US" smtClean="0"/>
              <a:t>Common in address spaces &gt; 32 bits</a:t>
            </a:r>
          </a:p>
          <a:p>
            <a:endParaRPr lang="en-US" smtClean="0"/>
          </a:p>
          <a:p>
            <a:r>
              <a:rPr lang="en-US" smtClean="0"/>
              <a:t>The virtual page number is hashed into a page table</a:t>
            </a:r>
          </a:p>
          <a:p>
            <a:pPr lvl="1"/>
            <a:r>
              <a:rPr lang="en-US" smtClean="0"/>
              <a:t>This page table contains a chain of elements hashing to the same location</a:t>
            </a:r>
          </a:p>
          <a:p>
            <a:pPr lvl="1"/>
            <a:endParaRPr lang="en-US" smtClean="0"/>
          </a:p>
          <a:p>
            <a:r>
              <a:rPr lang="en-US" smtClean="0"/>
              <a:t>Each element contains (1) the virtual page number (2) the value of the mapped page frame (3) a pointer to the next element</a:t>
            </a:r>
          </a:p>
          <a:p>
            <a:endParaRPr lang="en-US" smtClean="0"/>
          </a:p>
          <a:p>
            <a:r>
              <a:rPr lang="en-US" smtClean="0"/>
              <a:t>Virtual page numbers are compared in this chain searching for a match</a:t>
            </a:r>
          </a:p>
          <a:p>
            <a:pPr lvl="1"/>
            <a:r>
              <a:rPr lang="en-US" smtClean="0"/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4475" y="538163"/>
            <a:ext cx="12201525" cy="609600"/>
          </a:xfrm>
        </p:spPr>
        <p:txBody>
          <a:bodyPr/>
          <a:lstStyle/>
          <a:p>
            <a:pPr eaLnBrk="1" hangingPunct="1"/>
            <a:r>
              <a:rPr lang="en-US" sz="4000" smtClean="0"/>
              <a:t>Binding of Instructions and Data to Memory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71625" y="1519238"/>
            <a:ext cx="11201400" cy="5486400"/>
          </a:xfrm>
        </p:spPr>
        <p:txBody>
          <a:bodyPr/>
          <a:lstStyle/>
          <a:p>
            <a:pPr>
              <a:buFont typeface="Monotype Sorts" charset="2"/>
              <a:buNone/>
            </a:pPr>
            <a:endParaRPr lang="en-US" sz="2400" dirty="0" smtClean="0"/>
          </a:p>
          <a:p>
            <a:r>
              <a:rPr kumimoji="0" lang="en-US" sz="2400" dirty="0" smtClean="0"/>
              <a:t>Address binding of instructions and data to memory addresses can happen at three different stages</a:t>
            </a:r>
          </a:p>
          <a:p>
            <a:pPr lvl="1"/>
            <a:r>
              <a:rPr lang="en-US" sz="2400" b="1" dirty="0" smtClean="0"/>
              <a:t>Compile time</a:t>
            </a:r>
            <a:r>
              <a:rPr lang="en-US" sz="2400" dirty="0" smtClean="0"/>
              <a:t>:  If memory location known a priori, </a:t>
            </a:r>
            <a:r>
              <a:rPr lang="en-US" sz="2400" b="1" dirty="0" smtClean="0">
                <a:solidFill>
                  <a:srgbClr val="3366FF"/>
                </a:solidFill>
              </a:rPr>
              <a:t>absolute code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can be generated; must recompile code if starting location changes</a:t>
            </a:r>
          </a:p>
          <a:p>
            <a:pPr lvl="1"/>
            <a:r>
              <a:rPr lang="en-US" sz="2400" b="1" dirty="0" smtClean="0"/>
              <a:t>Load time</a:t>
            </a:r>
            <a:r>
              <a:rPr lang="en-US" sz="2400" dirty="0" smtClean="0"/>
              <a:t>:  Must generate </a:t>
            </a:r>
            <a:r>
              <a:rPr lang="en-US" sz="2400" b="1" dirty="0" smtClean="0">
                <a:solidFill>
                  <a:srgbClr val="3366FF"/>
                </a:solidFill>
              </a:rPr>
              <a:t>relocatable code</a:t>
            </a:r>
            <a:r>
              <a:rPr lang="en-US" sz="2400" dirty="0" smtClean="0"/>
              <a:t> if memory location is not known at compile time</a:t>
            </a:r>
          </a:p>
          <a:p>
            <a:pPr lvl="1"/>
            <a:r>
              <a:rPr lang="en-US" sz="2400" b="1" dirty="0" smtClean="0"/>
              <a:t>Execution time</a:t>
            </a:r>
            <a:r>
              <a:rPr lang="en-US" sz="2400" dirty="0" smtClean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sz="2400" dirty="0" smtClean="0"/>
              <a:t>Need hardware support for address maps (e.g., base and limit</a:t>
            </a:r>
            <a:r>
              <a:rPr lang="en-US" sz="2400" i="1" dirty="0" smtClean="0"/>
              <a:t> </a:t>
            </a:r>
            <a:r>
              <a:rPr lang="en-US" sz="2400" dirty="0" smtClean="0"/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Hashed Page Table</a:t>
            </a:r>
            <a:endParaRPr lang="en-US" sz="3400" smtClean="0"/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3888" y="2039938"/>
            <a:ext cx="10325100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69888"/>
            <a:ext cx="11934825" cy="768350"/>
          </a:xfrm>
        </p:spPr>
        <p:txBody>
          <a:bodyPr/>
          <a:lstStyle/>
          <a:p>
            <a:pPr eaLnBrk="1" hangingPunct="1"/>
            <a:r>
              <a:rPr lang="en-US" smtClean="0"/>
              <a:t>Inverted Page Table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8763" y="1893888"/>
            <a:ext cx="11249025" cy="6391275"/>
          </a:xfrm>
        </p:spPr>
        <p:txBody>
          <a:bodyPr/>
          <a:lstStyle/>
          <a:p>
            <a:r>
              <a:rPr lang="en-US" dirty="0" smtClean="0"/>
              <a:t>Rather than each process having a page table and keeping track of all possible logical pages, track all physical pages</a:t>
            </a:r>
          </a:p>
          <a:p>
            <a:endParaRPr lang="en-US" dirty="0" smtClean="0"/>
          </a:p>
          <a:p>
            <a:r>
              <a:rPr lang="en-US" dirty="0" smtClean="0"/>
              <a:t>One entry for each real page of memory</a:t>
            </a:r>
          </a:p>
          <a:p>
            <a:endParaRPr lang="en-US" dirty="0" smtClean="0"/>
          </a:p>
          <a:p>
            <a:r>
              <a:rPr lang="en-US" dirty="0" smtClean="0"/>
              <a:t>Entry consists of the virtual address of the page stored in that real memory location, with information about the process that owns that page</a:t>
            </a:r>
          </a:p>
          <a:p>
            <a:endParaRPr lang="en-US" dirty="0" smtClean="0"/>
          </a:p>
          <a:p>
            <a:r>
              <a:rPr lang="en-US" dirty="0" smtClean="0"/>
              <a:t>Decreases memory needed to store each page table, but increases time needed to search the table when a page reference occurs</a:t>
            </a:r>
          </a:p>
          <a:p>
            <a:endParaRPr lang="en-US" dirty="0" smtClean="0"/>
          </a:p>
          <a:p>
            <a:r>
              <a:rPr lang="en-US" dirty="0" smtClean="0"/>
              <a:t>Use hash table to limit the search to one — or at most a few — page-table entries</a:t>
            </a:r>
          </a:p>
          <a:p>
            <a:pPr lvl="1"/>
            <a:r>
              <a:rPr lang="en-US" dirty="0" smtClean="0"/>
              <a:t>TLB can accelerate access</a:t>
            </a:r>
          </a:p>
          <a:p>
            <a:endParaRPr lang="en-US" dirty="0" smtClean="0"/>
          </a:p>
          <a:p>
            <a:r>
              <a:rPr lang="en-US" dirty="0" smtClean="0"/>
              <a:t>But how to implement shared memory?</a:t>
            </a:r>
          </a:p>
          <a:p>
            <a:pPr lvl="1"/>
            <a:r>
              <a:rPr lang="en-US" dirty="0" smtClean="0"/>
              <a:t>One mapping of a virtual address to the shared physical address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smtClean="0"/>
              <a:t>Inverted Page Table Architecture</a:t>
            </a:r>
            <a:endParaRPr lang="en-US" sz="3400" smtClean="0"/>
          </a:p>
        </p:txBody>
      </p:sp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9763" y="1728788"/>
            <a:ext cx="9753600" cy="599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53825" cy="65881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mtClean="0"/>
              <a:t>Memory-management scheme that supports user view of memory </a:t>
            </a:r>
          </a:p>
          <a:p>
            <a:pPr>
              <a:lnSpc>
                <a:spcPct val="90000"/>
              </a:lnSpc>
              <a:tabLst>
                <a:tab pos="2617788" algn="l"/>
              </a:tabLst>
            </a:pPr>
            <a:endParaRPr lang="en-US" sz="1100" smtClean="0"/>
          </a:p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mtClean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2617788" algn="l"/>
              </a:tabLst>
            </a:pPr>
            <a:r>
              <a:rPr lang="en-US" smtClean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main program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procedure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function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method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object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local variables, global variables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common block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stack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symbol table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mtClean="0"/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User’s View of a Program</a:t>
            </a:r>
            <a:endParaRPr lang="en-US" sz="3400" smtClean="0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0463" y="1644650"/>
            <a:ext cx="5543550" cy="6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Logical View of Segmentation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2057400" y="1562100"/>
            <a:ext cx="4343400" cy="5283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857500" y="2476500"/>
            <a:ext cx="14859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1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2628900" y="4000500"/>
            <a:ext cx="1371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3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4800600" y="3289300"/>
            <a:ext cx="1371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2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4686300" y="4610100"/>
            <a:ext cx="13716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4</a:t>
            </a:r>
          </a:p>
        </p:txBody>
      </p:sp>
      <p:grpSp>
        <p:nvGrpSpPr>
          <p:cNvPr id="55304" name="Group 24"/>
          <p:cNvGrpSpPr>
            <a:grpSpLocks/>
          </p:cNvGrpSpPr>
          <p:nvPr/>
        </p:nvGrpSpPr>
        <p:grpSpPr bwMode="auto">
          <a:xfrm>
            <a:off x="8458200" y="1562100"/>
            <a:ext cx="1714500" cy="5283200"/>
            <a:chOff x="3888" y="1056"/>
            <a:chExt cx="720" cy="2496"/>
          </a:xfrm>
        </p:grpSpPr>
        <p:grpSp>
          <p:nvGrpSpPr>
            <p:cNvPr id="55307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531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08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531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309" name="Text Box 15"/>
            <p:cNvSpPr txBox="1">
              <a:spLocks noChangeArrowheads="1"/>
            </p:cNvSpPr>
            <p:nvPr/>
          </p:nvSpPr>
          <p:spPr bwMode="auto">
            <a:xfrm>
              <a:off x="4158" y="1161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1</a:t>
              </a:r>
            </a:p>
          </p:txBody>
        </p:sp>
        <p:sp>
          <p:nvSpPr>
            <p:cNvPr id="55310" name="Text Box 16"/>
            <p:cNvSpPr txBox="1">
              <a:spLocks noChangeArrowheads="1"/>
            </p:cNvSpPr>
            <p:nvPr/>
          </p:nvSpPr>
          <p:spPr bwMode="auto">
            <a:xfrm>
              <a:off x="4160" y="1468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4</a:t>
              </a:r>
            </a:p>
          </p:txBody>
        </p:sp>
        <p:sp>
          <p:nvSpPr>
            <p:cNvPr id="5531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160" y="245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2</a:t>
              </a:r>
            </a:p>
          </p:txBody>
        </p:sp>
        <p:sp>
          <p:nvSpPr>
            <p:cNvPr id="55315" name="Text Box 21"/>
            <p:cNvSpPr txBox="1">
              <a:spLocks noChangeArrowheads="1"/>
            </p:cNvSpPr>
            <p:nvPr/>
          </p:nvSpPr>
          <p:spPr bwMode="auto">
            <a:xfrm>
              <a:off x="4160" y="291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5305" name="Text Box 22"/>
          <p:cNvSpPr txBox="1">
            <a:spLocks noChangeArrowheads="1"/>
          </p:cNvSpPr>
          <p:nvPr/>
        </p:nvSpPr>
        <p:spPr bwMode="auto">
          <a:xfrm>
            <a:off x="3360738" y="7048500"/>
            <a:ext cx="13938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user space </a:t>
            </a:r>
          </a:p>
        </p:txBody>
      </p:sp>
      <p:sp>
        <p:nvSpPr>
          <p:cNvPr id="55306" name="Text Box 23"/>
          <p:cNvSpPr txBox="1">
            <a:spLocks noChangeArrowheads="1"/>
          </p:cNvSpPr>
          <p:nvPr/>
        </p:nvSpPr>
        <p:spPr bwMode="auto">
          <a:xfrm>
            <a:off x="7915275" y="7048500"/>
            <a:ext cx="26765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46238"/>
            <a:ext cx="11601450" cy="6737350"/>
          </a:xfrm>
        </p:spPr>
        <p:txBody>
          <a:bodyPr/>
          <a:lstStyle/>
          <a:p>
            <a:pPr>
              <a:tabLst>
                <a:tab pos="2614613" algn="l"/>
                <a:tab pos="4081463" algn="ctr"/>
              </a:tabLst>
            </a:pPr>
            <a:r>
              <a:rPr lang="en-US" smtClean="0"/>
              <a:t>Logical address consists of a two tuple: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r>
              <a:rPr lang="en-US" smtClean="0"/>
              <a:t>		&lt;segment-number, offset&gt;,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endParaRPr lang="en-US" sz="110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Segment table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maps two-dimensional physical addresses; each table entry has: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base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contains the starting physical address where the segments reside in memory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limit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specifies the length of the segment</a:t>
            </a:r>
          </a:p>
          <a:p>
            <a:pPr lvl="1">
              <a:tabLst>
                <a:tab pos="2614613" algn="l"/>
                <a:tab pos="4081463" algn="ctr"/>
              </a:tabLst>
            </a:pPr>
            <a:endParaRPr lang="en-US" sz="110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Segment-table base register (STBR)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points to the segment table’s location in memory</a:t>
            </a:r>
          </a:p>
          <a:p>
            <a:pPr>
              <a:tabLst>
                <a:tab pos="2614613" algn="l"/>
                <a:tab pos="4081463" algn="ctr"/>
              </a:tabLst>
            </a:pPr>
            <a:endParaRPr lang="en-US" sz="110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Segment-table length register (STLR)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indicates number of segments used by a program;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r>
              <a:rPr lang="en-US" smtClean="0"/>
              <a:t>	                  segment number </a:t>
            </a:r>
            <a:r>
              <a:rPr lang="en-US" b="1" i="1" smtClean="0">
                <a:solidFill>
                  <a:srgbClr val="FF0000"/>
                </a:solidFill>
              </a:rPr>
              <a:t>s</a:t>
            </a:r>
            <a:r>
              <a:rPr lang="en-US" smtClean="0"/>
              <a:t> is legal if </a:t>
            </a:r>
            <a:r>
              <a:rPr lang="en-US" b="1" i="1" smtClean="0">
                <a:solidFill>
                  <a:srgbClr val="FF0000"/>
                </a:solidFill>
              </a:rPr>
              <a:t>s</a:t>
            </a:r>
            <a:r>
              <a:rPr lang="en-US" smtClean="0"/>
              <a:t> &lt; </a:t>
            </a:r>
            <a:r>
              <a:rPr lang="en-US" b="1" smtClean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(Cont.)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970088"/>
            <a:ext cx="11447463" cy="5959475"/>
          </a:xfrm>
        </p:spPr>
        <p:txBody>
          <a:bodyPr/>
          <a:lstStyle/>
          <a:p>
            <a:r>
              <a:rPr lang="en-US" smtClean="0"/>
              <a:t>Protection</a:t>
            </a:r>
          </a:p>
          <a:p>
            <a:pPr lvl="1"/>
            <a:r>
              <a:rPr lang="en-US" smtClean="0"/>
              <a:t>With each entry in segment table associate:</a:t>
            </a:r>
          </a:p>
          <a:p>
            <a:pPr lvl="2"/>
            <a:r>
              <a:rPr lang="en-US" smtClean="0"/>
              <a:t>validation bit = 0 </a:t>
            </a:r>
            <a:r>
              <a:rPr lang="en-US" smtClean="0">
                <a:sym typeface="Symbol" pitchFamily="18" charset="2"/>
              </a:rPr>
              <a:t> illegal segment</a:t>
            </a:r>
          </a:p>
          <a:p>
            <a:pPr lvl="2"/>
            <a:r>
              <a:rPr lang="en-US" smtClean="0">
                <a:sym typeface="Symbol" pitchFamily="18" charset="2"/>
              </a:rPr>
              <a:t>read/write/execute privileges</a:t>
            </a:r>
          </a:p>
          <a:p>
            <a:pPr lvl="2"/>
            <a:endParaRPr lang="en-US" smtClean="0">
              <a:sym typeface="Symbol" pitchFamily="18" charset="2"/>
            </a:endParaRPr>
          </a:p>
          <a:p>
            <a:r>
              <a:rPr lang="en-US" smtClean="0"/>
              <a:t>Protection bits associated with segments; code sharing occurs at segment level</a:t>
            </a:r>
          </a:p>
          <a:p>
            <a:endParaRPr lang="en-US" smtClean="0"/>
          </a:p>
          <a:p>
            <a:r>
              <a:rPr lang="en-US" smtClean="0"/>
              <a:t>Since segments vary in length, memory allocation is a dynamic storage-allocation problem</a:t>
            </a:r>
          </a:p>
          <a:p>
            <a:endParaRPr lang="en-US" smtClean="0"/>
          </a:p>
          <a:p>
            <a:r>
              <a:rPr lang="en-US" smtClean="0"/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 Hardware</a:t>
            </a:r>
            <a:endParaRPr lang="en-US" sz="3400" smtClean="0"/>
          </a:p>
        </p:txBody>
      </p:sp>
      <p:pic>
        <p:nvPicPr>
          <p:cNvPr id="58371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163" y="1484313"/>
            <a:ext cx="10382250" cy="647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Example of Segmentation</a:t>
            </a:r>
            <a:endParaRPr lang="en-US" sz="3400" smtClean="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1713" y="1435100"/>
            <a:ext cx="8624887" cy="669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ker and Lo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27" y="1769785"/>
            <a:ext cx="10107990" cy="412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6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9888"/>
            <a:ext cx="11410950" cy="768350"/>
          </a:xfrm>
        </p:spPr>
        <p:txBody>
          <a:bodyPr/>
          <a:lstStyle/>
          <a:p>
            <a:pPr eaLnBrk="1" hangingPunct="1"/>
            <a:r>
              <a:rPr lang="en-US" smtClean="0"/>
              <a:t>Example: The Intel Pentium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040438"/>
          </a:xfrm>
        </p:spPr>
        <p:txBody>
          <a:bodyPr/>
          <a:lstStyle/>
          <a:p>
            <a:r>
              <a:rPr lang="en-US" smtClean="0"/>
              <a:t>Supports both segmentation and segmentation with paging</a:t>
            </a:r>
          </a:p>
          <a:p>
            <a:pPr lvl="1"/>
            <a:r>
              <a:rPr lang="en-US" smtClean="0"/>
              <a:t>Each segment can be 4 GB</a:t>
            </a:r>
          </a:p>
          <a:p>
            <a:pPr lvl="1"/>
            <a:r>
              <a:rPr lang="en-US" smtClean="0"/>
              <a:t>Up to 16 K segments per process</a:t>
            </a:r>
          </a:p>
          <a:p>
            <a:pPr lvl="1"/>
            <a:r>
              <a:rPr lang="en-US" smtClean="0"/>
              <a:t>Divided into two partitions</a:t>
            </a:r>
          </a:p>
          <a:p>
            <a:pPr lvl="2"/>
            <a:r>
              <a:rPr lang="en-US" smtClean="0"/>
              <a:t>First partition of up to 8 K segments are private to process (kept in </a:t>
            </a:r>
            <a:r>
              <a:rPr lang="en-US" b="1" smtClean="0">
                <a:solidFill>
                  <a:srgbClr val="3366FF"/>
                </a:solidFill>
              </a:rPr>
              <a:t>local descriptor table LDT</a:t>
            </a:r>
            <a:r>
              <a:rPr lang="en-US" smtClean="0"/>
              <a:t>)</a:t>
            </a:r>
          </a:p>
          <a:p>
            <a:pPr lvl="2"/>
            <a:r>
              <a:rPr lang="en-US" smtClean="0"/>
              <a:t>Second partition of up to 8K segments shared among all processes (kept in </a:t>
            </a:r>
            <a:r>
              <a:rPr lang="en-US" b="1" smtClean="0">
                <a:solidFill>
                  <a:srgbClr val="3366FF"/>
                </a:solidFill>
              </a:rPr>
              <a:t>global descriptor table GDT</a:t>
            </a:r>
            <a:r>
              <a:rPr lang="en-US" smtClean="0"/>
              <a:t>)</a:t>
            </a:r>
          </a:p>
          <a:p>
            <a:endParaRPr lang="en-US" smtClean="0"/>
          </a:p>
          <a:p>
            <a:r>
              <a:rPr lang="en-US" smtClean="0"/>
              <a:t>CPU generates logical address</a:t>
            </a:r>
          </a:p>
          <a:p>
            <a:pPr lvl="1"/>
            <a:r>
              <a:rPr lang="en-US" smtClean="0"/>
              <a:t>Given to segmentation unit</a:t>
            </a:r>
          </a:p>
          <a:p>
            <a:pPr lvl="2"/>
            <a:r>
              <a:rPr lang="en-US" smtClean="0"/>
              <a:t>Which produces linear addresses </a:t>
            </a:r>
          </a:p>
          <a:p>
            <a:pPr lvl="1"/>
            <a:r>
              <a:rPr lang="en-US" smtClean="0"/>
              <a:t>Linear address given to paging unit</a:t>
            </a:r>
          </a:p>
          <a:p>
            <a:pPr lvl="2"/>
            <a:r>
              <a:rPr lang="en-US" smtClean="0"/>
              <a:t>Which generates physical address in main memory</a:t>
            </a:r>
          </a:p>
          <a:p>
            <a:pPr lvl="2"/>
            <a:r>
              <a:rPr lang="en-US" smtClean="0"/>
              <a:t>Paging units form equivalent of MMU</a:t>
            </a:r>
          </a:p>
          <a:p>
            <a:pPr lvl="2"/>
            <a:r>
              <a:rPr lang="en-US" smtClean="0"/>
              <a:t>Pages sizes can be 4 KB or 4 MB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4963" y="392113"/>
            <a:ext cx="11506200" cy="825500"/>
          </a:xfrm>
        </p:spPr>
        <p:txBody>
          <a:bodyPr/>
          <a:lstStyle/>
          <a:p>
            <a:pPr eaLnBrk="1" hangingPunct="1"/>
            <a:r>
              <a:rPr lang="en-US" sz="4000" smtClean="0"/>
              <a:t>Logical to Physical Address </a:t>
            </a:r>
            <a:br>
              <a:rPr lang="en-US" sz="4000" smtClean="0"/>
            </a:br>
            <a:r>
              <a:rPr lang="en-US" sz="4000" smtClean="0"/>
              <a:t>Translation in Pentium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2300288" y="5818188"/>
            <a:ext cx="8709025" cy="16986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9725" y="2906713"/>
            <a:ext cx="10558463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75" y="369888"/>
            <a:ext cx="11236325" cy="768350"/>
          </a:xfrm>
        </p:spPr>
        <p:txBody>
          <a:bodyPr/>
          <a:lstStyle/>
          <a:p>
            <a:pPr eaLnBrk="1" hangingPunct="1"/>
            <a:r>
              <a:rPr lang="en-US" smtClean="0"/>
              <a:t>Intel Pentium Segmentation</a:t>
            </a:r>
          </a:p>
        </p:txBody>
      </p:sp>
      <p:pic>
        <p:nvPicPr>
          <p:cNvPr id="624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0175" y="2093913"/>
            <a:ext cx="108918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/>
              <a:t>Pentium Paging Architecture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0675" y="1625600"/>
            <a:ext cx="7678738" cy="665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65288" y="369888"/>
            <a:ext cx="11364912" cy="768350"/>
          </a:xfrm>
        </p:spPr>
        <p:txBody>
          <a:bodyPr/>
          <a:lstStyle/>
          <a:p>
            <a:pPr eaLnBrk="1" hangingPunct="1"/>
            <a:r>
              <a:rPr lang="en-US" smtClean="0"/>
              <a:t>Linear Address in Linux</a:t>
            </a: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1817688" y="2017713"/>
            <a:ext cx="8791575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Linux uses only 6 segments (kernel code, kernel data, user code, user data, task-state segment (TSS), default LDT segment)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Linux only uses two of four possible modes – kernel and user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Uses a three-level paging strategy that works well for 32-bit and 64-bit systems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Linear address broken into four parts: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But the Pentium only supports 2-level paging?!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9138" y="4673600"/>
            <a:ext cx="10361612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Three-level Paging in Linux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75" y="1739900"/>
            <a:ext cx="1031557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End of Chapter 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8150" y="369888"/>
            <a:ext cx="11322050" cy="768350"/>
          </a:xfrm>
        </p:spPr>
        <p:txBody>
          <a:bodyPr/>
          <a:lstStyle/>
          <a:p>
            <a:pPr eaLnBrk="1" hangingPunct="1"/>
            <a:r>
              <a:rPr lang="en-US" smtClean="0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30025" cy="5959475"/>
          </a:xfrm>
        </p:spPr>
        <p:txBody>
          <a:bodyPr/>
          <a:lstStyle/>
          <a:p>
            <a:r>
              <a:rPr lang="en-US" sz="2400" dirty="0" smtClean="0"/>
              <a:t>The concept of a logical address space that is bound to a separate </a:t>
            </a:r>
            <a:r>
              <a:rPr lang="en-US" sz="2400" b="1" dirty="0" smtClean="0">
                <a:solidFill>
                  <a:srgbClr val="3366FF"/>
                </a:solidFill>
              </a:rPr>
              <a:t>physical address space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is central to proper memory management</a:t>
            </a:r>
          </a:p>
          <a:p>
            <a:pPr lvl="1"/>
            <a:r>
              <a:rPr lang="en-US" sz="2400" b="1" dirty="0" smtClean="0">
                <a:solidFill>
                  <a:srgbClr val="3366FF"/>
                </a:solidFill>
              </a:rPr>
              <a:t>Logical address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generated by the CPU; also referred to as </a:t>
            </a:r>
            <a:r>
              <a:rPr lang="en-US" sz="2400" b="1" dirty="0" smtClean="0">
                <a:solidFill>
                  <a:srgbClr val="3366FF"/>
                </a:solidFill>
              </a:rPr>
              <a:t>virtual address</a:t>
            </a:r>
          </a:p>
          <a:p>
            <a:pPr lvl="1"/>
            <a:r>
              <a:rPr lang="en-US" sz="2400" b="1" dirty="0" smtClean="0">
                <a:solidFill>
                  <a:srgbClr val="3366FF"/>
                </a:solidFill>
              </a:rPr>
              <a:t>Physical address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address seen by the memory unit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sz="2400" b="1" dirty="0" smtClean="0">
                <a:solidFill>
                  <a:srgbClr val="3366FF"/>
                </a:solidFill>
              </a:rPr>
              <a:t>Logical address space </a:t>
            </a:r>
            <a:r>
              <a:rPr lang="en-US" sz="2400" dirty="0" smtClean="0"/>
              <a:t>is the set of all logical addresses generated by a program</a:t>
            </a:r>
          </a:p>
          <a:p>
            <a:r>
              <a:rPr lang="en-US" sz="2400" b="1" dirty="0" smtClean="0">
                <a:solidFill>
                  <a:srgbClr val="3366FF"/>
                </a:solidFill>
              </a:rPr>
              <a:t>Physical address space </a:t>
            </a:r>
            <a:r>
              <a:rPr lang="en-US" sz="2400" dirty="0" smtClean="0"/>
              <a:t>is the set of all physical addresses generated by a program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588" y="369888"/>
            <a:ext cx="11758612" cy="768350"/>
          </a:xfrm>
        </p:spPr>
        <p:txBody>
          <a:bodyPr/>
          <a:lstStyle/>
          <a:p>
            <a:pPr eaLnBrk="1" hangingPunct="1"/>
            <a:r>
              <a:rPr lang="en-US" smtClean="0"/>
              <a:t>Memory-Management Unit (</a:t>
            </a:r>
            <a:r>
              <a:rPr lang="en-US" sz="3400" smtClean="0"/>
              <a:t>MMU</a:t>
            </a:r>
            <a:r>
              <a:rPr lang="en-US" smtClean="0"/>
              <a:t>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z="2400" dirty="0" smtClean="0"/>
              <a:t>Hardware device that at run time maps virtual to physical address</a:t>
            </a:r>
          </a:p>
          <a:p>
            <a:endParaRPr lang="en-US" sz="2400" dirty="0" smtClean="0"/>
          </a:p>
          <a:p>
            <a:r>
              <a:rPr lang="en-US" sz="2400" dirty="0" smtClean="0"/>
              <a:t>To start, consider simple scheme where the value in the relocation register is added to every address generated by a user process at the time it is sent to memory</a:t>
            </a:r>
          </a:p>
          <a:p>
            <a:pPr lvl="1"/>
            <a:r>
              <a:rPr lang="en-US" sz="2400" dirty="0" smtClean="0"/>
              <a:t>Base register now called </a:t>
            </a:r>
            <a:r>
              <a:rPr lang="en-US" sz="2400" b="1" dirty="0" smtClean="0">
                <a:solidFill>
                  <a:srgbClr val="0000FF"/>
                </a:solidFill>
              </a:rPr>
              <a:t>relocation register</a:t>
            </a:r>
            <a:endParaRPr lang="en-US" sz="2400" dirty="0" smtClean="0"/>
          </a:p>
          <a:p>
            <a:pPr lvl="1"/>
            <a:r>
              <a:rPr lang="en-US" sz="2400" dirty="0" smtClean="0"/>
              <a:t>MS-DOS on Intel 80x86 used 4 relocation registers</a:t>
            </a:r>
          </a:p>
          <a:p>
            <a:endParaRPr lang="en-US" sz="2400" dirty="0" smtClean="0"/>
          </a:p>
          <a:p>
            <a:r>
              <a:rPr lang="en-US" sz="2400" dirty="0" smtClean="0"/>
              <a:t>The user program deals with </a:t>
            </a:r>
            <a:r>
              <a:rPr lang="en-US" sz="2400" i="1" dirty="0" smtClean="0"/>
              <a:t>logical</a:t>
            </a:r>
            <a:r>
              <a:rPr lang="en-US" sz="2400" dirty="0" smtClean="0"/>
              <a:t> addresses; it never sees the </a:t>
            </a:r>
            <a:r>
              <a:rPr lang="en-US" sz="2400" i="1" dirty="0" smtClean="0"/>
              <a:t>real</a:t>
            </a:r>
            <a:r>
              <a:rPr lang="en-US" sz="2400" dirty="0" smtClean="0"/>
              <a:t> physical addresses</a:t>
            </a:r>
          </a:p>
          <a:p>
            <a:pPr lvl="1"/>
            <a:r>
              <a:rPr lang="en-US" sz="2400" dirty="0" smtClean="0"/>
              <a:t>Execution-time binding occurs when reference is made to location in memory</a:t>
            </a:r>
          </a:p>
          <a:p>
            <a:pPr lvl="1"/>
            <a:r>
              <a:rPr lang="en-US" sz="2400" dirty="0" smtClean="0"/>
              <a:t>Logical address bound to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8" y="414338"/>
            <a:ext cx="12336462" cy="762000"/>
          </a:xfrm>
        </p:spPr>
        <p:txBody>
          <a:bodyPr/>
          <a:lstStyle/>
          <a:p>
            <a:pPr eaLnBrk="1" hangingPunct="1"/>
            <a:r>
              <a:rPr lang="en-US" sz="4000" smtClean="0"/>
              <a:t>Dynamic relocation using a </a:t>
            </a:r>
            <a:br>
              <a:rPr lang="en-US" sz="4000" smtClean="0"/>
            </a:br>
            <a:r>
              <a:rPr lang="en-US" sz="4000" smtClean="0"/>
              <a:t>relocation register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4150" y="1966913"/>
            <a:ext cx="8037513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14311</TotalTime>
  <Words>3183</Words>
  <Application>Microsoft Office PowerPoint</Application>
  <PresentationFormat>Custom</PresentationFormat>
  <Paragraphs>519</Paragraphs>
  <Slides>66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ＭＳ Ｐゴシック</vt:lpstr>
      <vt:lpstr>Arial</vt:lpstr>
      <vt:lpstr>Courier New</vt:lpstr>
      <vt:lpstr>Helvetica</vt:lpstr>
      <vt:lpstr>Monotype Sorts</vt:lpstr>
      <vt:lpstr>Symbol</vt:lpstr>
      <vt:lpstr>Times New Roman</vt:lpstr>
      <vt:lpstr>Verdana</vt:lpstr>
      <vt:lpstr>Webdings</vt:lpstr>
      <vt:lpstr>os-8</vt:lpstr>
      <vt:lpstr>Chapter 8:  Main Memory</vt:lpstr>
      <vt:lpstr>Background</vt:lpstr>
      <vt:lpstr>Base and Limit Registers</vt:lpstr>
      <vt:lpstr>Hardware Address Protection with Base and Limit Registers</vt:lpstr>
      <vt:lpstr>Binding of Instructions and Data to Memory</vt:lpstr>
      <vt:lpstr>PowerPoint Presentation</vt:lpstr>
      <vt:lpstr>Logical vs. Physical Address Space</vt:lpstr>
      <vt:lpstr>Memory-Management Unit (MMU)</vt:lpstr>
      <vt:lpstr>Dynamic relocation using a  relocation register</vt:lpstr>
      <vt:lpstr>Dynamic Loading</vt:lpstr>
      <vt:lpstr>Swapping</vt:lpstr>
      <vt:lpstr>Schematic View of Swapping</vt:lpstr>
      <vt:lpstr>Context Switch Time including Swapping</vt:lpstr>
      <vt:lpstr>Contiguous Allocation</vt:lpstr>
      <vt:lpstr>Hardware Support for Relocation  and Limit Registers</vt:lpstr>
      <vt:lpstr>Contiguous Allocation (Cont.)</vt:lpstr>
      <vt:lpstr>Dynamic Storage-Allocation Problem</vt:lpstr>
      <vt:lpstr>Fragmentation</vt:lpstr>
      <vt:lpstr>Fragmentation (Cont.)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Example of Segmentation</vt:lpstr>
      <vt:lpstr>Paging</vt:lpstr>
      <vt:lpstr>Address Translation Scheme</vt:lpstr>
      <vt:lpstr>Paging Hardware</vt:lpstr>
      <vt:lpstr>Paging Model of Logical and Physical Memory</vt:lpstr>
      <vt:lpstr>Paging Example</vt:lpstr>
      <vt:lpstr>Implementation of Page Table</vt:lpstr>
      <vt:lpstr>Implementation of Page Table</vt:lpstr>
      <vt:lpstr>Paging Hardware With TLB</vt:lpstr>
      <vt:lpstr>Effective Access Time</vt:lpstr>
      <vt:lpstr>Questions</vt:lpstr>
      <vt:lpstr>Questions</vt:lpstr>
      <vt:lpstr>Memory Protection</vt:lpstr>
      <vt:lpstr>Valid (v) or Invalid (i) 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Example of Segmentation</vt:lpstr>
      <vt:lpstr>Example: The Intel Pentium</vt:lpstr>
      <vt:lpstr>Logical to Physical Address  Translation in Pentium</vt:lpstr>
      <vt:lpstr>Intel Pentium Segmentation</vt:lpstr>
      <vt:lpstr>Pentium Paging Architecture</vt:lpstr>
      <vt:lpstr>Linear Address in Linux</vt:lpstr>
      <vt:lpstr>Three-level Paging in Linux</vt:lpstr>
      <vt:lpstr>End of Chapter 7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9.01</dc:title>
  <dc:creator>Marilyn Turnamian</dc:creator>
  <cp:lastModifiedBy>Alok Jhaldiyal</cp:lastModifiedBy>
  <cp:revision>272</cp:revision>
  <cp:lastPrinted>2011-02-28T19:54:28Z</cp:lastPrinted>
  <dcterms:created xsi:type="dcterms:W3CDTF">2011-03-02T21:07:33Z</dcterms:created>
  <dcterms:modified xsi:type="dcterms:W3CDTF">2023-11-04T07:15:19Z</dcterms:modified>
</cp:coreProperties>
</file>